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76" r:id="rId14"/>
    <p:sldId id="285" r:id="rId15"/>
    <p:sldId id="277" r:id="rId16"/>
    <p:sldId id="286" r:id="rId17"/>
    <p:sldId id="268" r:id="rId18"/>
    <p:sldId id="269" r:id="rId19"/>
    <p:sldId id="270" r:id="rId20"/>
    <p:sldId id="279" r:id="rId21"/>
    <p:sldId id="280" r:id="rId22"/>
    <p:sldId id="278" r:id="rId23"/>
    <p:sldId id="281" r:id="rId24"/>
    <p:sldId id="282" r:id="rId25"/>
    <p:sldId id="283" r:id="rId26"/>
    <p:sldId id="284" r:id="rId27"/>
    <p:sldId id="271" r:id="rId28"/>
    <p:sldId id="272" r:id="rId29"/>
    <p:sldId id="273" r:id="rId30"/>
    <p:sldId id="274" r:id="rId31"/>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8136" autoAdjust="0"/>
  </p:normalViewPr>
  <p:slideViewPr>
    <p:cSldViewPr>
      <p:cViewPr varScale="1">
        <p:scale>
          <a:sx n="52" d="100"/>
          <a:sy n="52" d="100"/>
        </p:scale>
        <p:origin x="85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482E3C67-B8FD-4741-8446-5161D85B9BB9}" type="datetimeFigureOut">
              <a:rPr lang="en-US" smtClean="0"/>
              <a:t>6/18/2022</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E116AE90-F663-436E-B618-7B8277C7086A}" type="slidenum">
              <a:rPr lang="en-US" smtClean="0"/>
              <a:t>‹#›</a:t>
            </a:fld>
            <a:endParaRPr lang="en-US"/>
          </a:p>
        </p:txBody>
      </p:sp>
    </p:spTree>
    <p:extLst>
      <p:ext uri="{BB962C8B-B14F-4D97-AF65-F5344CB8AC3E}">
        <p14:creationId xmlns:p14="http://schemas.microsoft.com/office/powerpoint/2010/main" val="939122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6AE90-F663-436E-B618-7B8277C7086A}" type="slidenum">
              <a:rPr lang="en-US" smtClean="0"/>
              <a:t>4</a:t>
            </a:fld>
            <a:endParaRPr lang="en-US"/>
          </a:p>
        </p:txBody>
      </p:sp>
    </p:spTree>
    <p:extLst>
      <p:ext uri="{BB962C8B-B14F-4D97-AF65-F5344CB8AC3E}">
        <p14:creationId xmlns:p14="http://schemas.microsoft.com/office/powerpoint/2010/main" val="654100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6AE90-F663-436E-B618-7B8277C7086A}" type="slidenum">
              <a:rPr lang="en-US" smtClean="0"/>
              <a:t>5</a:t>
            </a:fld>
            <a:endParaRPr lang="en-US"/>
          </a:p>
        </p:txBody>
      </p:sp>
    </p:spTree>
    <p:extLst>
      <p:ext uri="{BB962C8B-B14F-4D97-AF65-F5344CB8AC3E}">
        <p14:creationId xmlns:p14="http://schemas.microsoft.com/office/powerpoint/2010/main" val="1874233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6AE90-F663-436E-B618-7B8277C7086A}" type="slidenum">
              <a:rPr lang="en-US" smtClean="0"/>
              <a:t>10</a:t>
            </a:fld>
            <a:endParaRPr lang="en-US"/>
          </a:p>
        </p:txBody>
      </p:sp>
    </p:spTree>
    <p:extLst>
      <p:ext uri="{BB962C8B-B14F-4D97-AF65-F5344CB8AC3E}">
        <p14:creationId xmlns:p14="http://schemas.microsoft.com/office/powerpoint/2010/main" val="192229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6AE90-F663-436E-B618-7B8277C7086A}" type="slidenum">
              <a:rPr lang="en-US" smtClean="0"/>
              <a:t>20</a:t>
            </a:fld>
            <a:endParaRPr lang="en-US"/>
          </a:p>
        </p:txBody>
      </p:sp>
    </p:spTree>
    <p:extLst>
      <p:ext uri="{BB962C8B-B14F-4D97-AF65-F5344CB8AC3E}">
        <p14:creationId xmlns:p14="http://schemas.microsoft.com/office/powerpoint/2010/main" val="3431210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16AE90-F663-436E-B618-7B8277C7086A}" type="slidenum">
              <a:rPr lang="en-US" smtClean="0"/>
              <a:t>21</a:t>
            </a:fld>
            <a:endParaRPr lang="en-US"/>
          </a:p>
        </p:txBody>
      </p:sp>
    </p:spTree>
    <p:extLst>
      <p:ext uri="{BB962C8B-B14F-4D97-AF65-F5344CB8AC3E}">
        <p14:creationId xmlns:p14="http://schemas.microsoft.com/office/powerpoint/2010/main" val="3089603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200" b="1" i="0">
                <a:solidFill>
                  <a:srgbClr val="FFB000"/>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050" b="0" i="0">
                <a:solidFill>
                  <a:schemeClr val="tx1"/>
                </a:solidFill>
                <a:latin typeface="Arial Black"/>
                <a:cs typeface="Arial Blac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200" b="1" i="0">
                <a:solidFill>
                  <a:srgbClr val="FFB000"/>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8200" b="1" i="0">
                <a:solidFill>
                  <a:srgbClr val="FFB00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28099" y="1257121"/>
            <a:ext cx="7077075" cy="1278889"/>
          </a:xfrm>
          <a:prstGeom prst="rect">
            <a:avLst/>
          </a:prstGeom>
        </p:spPr>
        <p:txBody>
          <a:bodyPr wrap="square" lIns="0" tIns="0" rIns="0" bIns="0">
            <a:spAutoFit/>
          </a:bodyPr>
          <a:lstStyle>
            <a:lvl1pPr>
              <a:defRPr sz="8200" b="1" i="0">
                <a:solidFill>
                  <a:srgbClr val="FFB000"/>
                </a:solidFill>
                <a:latin typeface="Arial"/>
                <a:cs typeface="Arial"/>
              </a:defRPr>
            </a:lvl1pPr>
          </a:lstStyle>
          <a:p>
            <a:endParaRPr/>
          </a:p>
        </p:txBody>
      </p:sp>
      <p:sp>
        <p:nvSpPr>
          <p:cNvPr id="3" name="Holder 3"/>
          <p:cNvSpPr>
            <a:spLocks noGrp="1"/>
          </p:cNvSpPr>
          <p:nvPr>
            <p:ph type="body" idx="1"/>
          </p:nvPr>
        </p:nvSpPr>
        <p:spPr>
          <a:xfrm>
            <a:off x="1727482" y="2463702"/>
            <a:ext cx="10039350" cy="4740275"/>
          </a:xfrm>
          <a:prstGeom prst="rect">
            <a:avLst/>
          </a:prstGeom>
        </p:spPr>
        <p:txBody>
          <a:bodyPr wrap="square" lIns="0" tIns="0" rIns="0" bIns="0">
            <a:spAutoFit/>
          </a:bodyPr>
          <a:lstStyle>
            <a:lvl1pPr>
              <a:defRPr sz="2050" b="0" i="0">
                <a:solidFill>
                  <a:schemeClr val="tx1"/>
                </a:solidFill>
                <a:latin typeface="Arial Black"/>
                <a:cs typeface="Arial Black"/>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6/18/2022</a:t>
            </a:fld>
            <a:endParaRPr lang="en-US" dirty="0"/>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3.jpg" /><Relationship Id="rId2" Type="http://schemas.openxmlformats.org/officeDocument/2006/relationships/notesSlide" Target="../notesSlides/notesSlide3.xml" /><Relationship Id="rId1" Type="http://schemas.openxmlformats.org/officeDocument/2006/relationships/slideLayout" Target="../slideLayouts/slideLayout5.xml" /></Relationships>
</file>

<file path=ppt/slides/_rels/slide11.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5.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5.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8288000" cy="10287000"/>
            <a:chOff x="0" y="0"/>
            <a:chExt cx="18288000" cy="10287000"/>
          </a:xfrm>
        </p:grpSpPr>
        <p:sp>
          <p:nvSpPr>
            <p:cNvPr id="3" name="object 3"/>
            <p:cNvSpPr/>
            <p:nvPr/>
          </p:nvSpPr>
          <p:spPr>
            <a:xfrm>
              <a:off x="2623820" y="7665535"/>
              <a:ext cx="12580620" cy="2621915"/>
            </a:xfrm>
            <a:custGeom>
              <a:avLst/>
              <a:gdLst/>
              <a:ahLst/>
              <a:cxnLst/>
              <a:rect l="l" t="t" r="r" b="b"/>
              <a:pathLst>
                <a:path w="12580619" h="2621915">
                  <a:moveTo>
                    <a:pt x="8780648" y="1559542"/>
                  </a:moveTo>
                  <a:lnTo>
                    <a:pt x="12580302" y="1559542"/>
                  </a:lnTo>
                  <a:lnTo>
                    <a:pt x="12580302" y="1524713"/>
                  </a:lnTo>
                  <a:lnTo>
                    <a:pt x="8796141" y="1524713"/>
                  </a:lnTo>
                  <a:lnTo>
                    <a:pt x="8017619" y="781706"/>
                  </a:lnTo>
                  <a:lnTo>
                    <a:pt x="8796141" y="34828"/>
                  </a:lnTo>
                  <a:lnTo>
                    <a:pt x="12580302" y="34828"/>
                  </a:lnTo>
                  <a:lnTo>
                    <a:pt x="12580302" y="0"/>
                  </a:lnTo>
                  <a:lnTo>
                    <a:pt x="8780648" y="0"/>
                  </a:lnTo>
                  <a:lnTo>
                    <a:pt x="7986633" y="762356"/>
                  </a:lnTo>
                  <a:lnTo>
                    <a:pt x="4190852" y="762356"/>
                  </a:lnTo>
                  <a:lnTo>
                    <a:pt x="4165499" y="797185"/>
                  </a:lnTo>
                  <a:lnTo>
                    <a:pt x="7986633" y="797185"/>
                  </a:lnTo>
                  <a:lnTo>
                    <a:pt x="8780648" y="1559542"/>
                  </a:lnTo>
                  <a:close/>
                </a:path>
                <a:path w="12580619" h="2621915">
                  <a:moveTo>
                    <a:pt x="3783556" y="2621463"/>
                  </a:moveTo>
                  <a:lnTo>
                    <a:pt x="3828904" y="2621463"/>
                  </a:lnTo>
                  <a:lnTo>
                    <a:pt x="3358104" y="1973614"/>
                  </a:lnTo>
                  <a:lnTo>
                    <a:pt x="4210218" y="797185"/>
                  </a:lnTo>
                  <a:lnTo>
                    <a:pt x="4165499" y="797185"/>
                  </a:lnTo>
                  <a:lnTo>
                    <a:pt x="3323245" y="1954265"/>
                  </a:lnTo>
                  <a:lnTo>
                    <a:pt x="0" y="1954265"/>
                  </a:lnTo>
                  <a:lnTo>
                    <a:pt x="0" y="1989093"/>
                  </a:lnTo>
                  <a:lnTo>
                    <a:pt x="3323245" y="1989093"/>
                  </a:lnTo>
                  <a:lnTo>
                    <a:pt x="3783556" y="2621463"/>
                  </a:lnTo>
                  <a:close/>
                </a:path>
                <a:path w="12580619" h="2621915">
                  <a:moveTo>
                    <a:pt x="8533132" y="2621463"/>
                  </a:moveTo>
                  <a:lnTo>
                    <a:pt x="8587683" y="2621463"/>
                  </a:lnTo>
                  <a:lnTo>
                    <a:pt x="8796141" y="2422514"/>
                  </a:lnTo>
                  <a:lnTo>
                    <a:pt x="12580302" y="2422514"/>
                  </a:lnTo>
                  <a:lnTo>
                    <a:pt x="12580302" y="2383816"/>
                  </a:lnTo>
                  <a:lnTo>
                    <a:pt x="8780648" y="2383816"/>
                  </a:lnTo>
                  <a:lnTo>
                    <a:pt x="8533132" y="2621463"/>
                  </a:lnTo>
                  <a:close/>
                </a:path>
              </a:pathLst>
            </a:custGeom>
            <a:solidFill>
              <a:srgbClr val="000000">
                <a:alpha val="68629"/>
              </a:srgbClr>
            </a:solidFill>
          </p:spPr>
          <p:txBody>
            <a:bodyPr wrap="square" lIns="0" tIns="0" rIns="0" bIns="0" rtlCol="0"/>
            <a:lstStyle/>
            <a:p>
              <a:endParaRPr dirty="0"/>
            </a:p>
          </p:txBody>
        </p:sp>
        <p:sp>
          <p:nvSpPr>
            <p:cNvPr id="4" name="object 4"/>
            <p:cNvSpPr/>
            <p:nvPr/>
          </p:nvSpPr>
          <p:spPr>
            <a:xfrm>
              <a:off x="12616403" y="3122090"/>
              <a:ext cx="5671820" cy="7165340"/>
            </a:xfrm>
            <a:custGeom>
              <a:avLst/>
              <a:gdLst/>
              <a:ahLst/>
              <a:cxnLst/>
              <a:rect l="l" t="t" r="r" b="b"/>
              <a:pathLst>
                <a:path w="5671819" h="7165340">
                  <a:moveTo>
                    <a:pt x="5671596" y="7164909"/>
                  </a:moveTo>
                  <a:lnTo>
                    <a:pt x="2524353" y="7164909"/>
                  </a:lnTo>
                  <a:lnTo>
                    <a:pt x="0" y="4640555"/>
                  </a:lnTo>
                  <a:lnTo>
                    <a:pt x="4640555" y="0"/>
                  </a:lnTo>
                  <a:lnTo>
                    <a:pt x="5671596" y="1031041"/>
                  </a:lnTo>
                  <a:lnTo>
                    <a:pt x="5671596" y="7164909"/>
                  </a:lnTo>
                  <a:close/>
                </a:path>
              </a:pathLst>
            </a:custGeom>
            <a:solidFill>
              <a:srgbClr val="002629"/>
            </a:solidFill>
          </p:spPr>
          <p:txBody>
            <a:bodyPr wrap="square" lIns="0" tIns="0" rIns="0" bIns="0" rtlCol="0"/>
            <a:lstStyle/>
            <a:p>
              <a:endParaRPr dirty="0"/>
            </a:p>
          </p:txBody>
        </p:sp>
        <p:sp>
          <p:nvSpPr>
            <p:cNvPr id="5" name="object 5"/>
            <p:cNvSpPr/>
            <p:nvPr/>
          </p:nvSpPr>
          <p:spPr>
            <a:xfrm>
              <a:off x="13123860" y="3624071"/>
              <a:ext cx="5164455" cy="6663055"/>
            </a:xfrm>
            <a:custGeom>
              <a:avLst/>
              <a:gdLst/>
              <a:ahLst/>
              <a:cxnLst/>
              <a:rect l="l" t="t" r="r" b="b"/>
              <a:pathLst>
                <a:path w="5164455" h="6663055">
                  <a:moveTo>
                    <a:pt x="2527519" y="6662927"/>
                  </a:moveTo>
                  <a:lnTo>
                    <a:pt x="0" y="4135407"/>
                  </a:lnTo>
                  <a:lnTo>
                    <a:pt x="4135407" y="0"/>
                  </a:lnTo>
                  <a:lnTo>
                    <a:pt x="5164137" y="1028729"/>
                  </a:lnTo>
                  <a:lnTo>
                    <a:pt x="5164137" y="1286678"/>
                  </a:lnTo>
                  <a:lnTo>
                    <a:pt x="4135407" y="257948"/>
                  </a:lnTo>
                  <a:lnTo>
                    <a:pt x="260692" y="4132663"/>
                  </a:lnTo>
                  <a:lnTo>
                    <a:pt x="2790956" y="6662927"/>
                  </a:lnTo>
                  <a:lnTo>
                    <a:pt x="2527519" y="6662927"/>
                  </a:lnTo>
                  <a:close/>
                </a:path>
              </a:pathLst>
            </a:custGeom>
            <a:solidFill>
              <a:srgbClr val="FFFFFF"/>
            </a:solidFill>
          </p:spPr>
          <p:txBody>
            <a:bodyPr wrap="square" lIns="0" tIns="0" rIns="0" bIns="0" rtlCol="0"/>
            <a:lstStyle/>
            <a:p>
              <a:endParaRPr dirty="0"/>
            </a:p>
          </p:txBody>
        </p:sp>
        <p:sp>
          <p:nvSpPr>
            <p:cNvPr id="6" name="object 6"/>
            <p:cNvSpPr/>
            <p:nvPr/>
          </p:nvSpPr>
          <p:spPr>
            <a:xfrm>
              <a:off x="12616403" y="0"/>
              <a:ext cx="5671820" cy="5156200"/>
            </a:xfrm>
            <a:custGeom>
              <a:avLst/>
              <a:gdLst/>
              <a:ahLst/>
              <a:cxnLst/>
              <a:rect l="l" t="t" r="r" b="b"/>
              <a:pathLst>
                <a:path w="5671819" h="5156200">
                  <a:moveTo>
                    <a:pt x="5671597" y="3121359"/>
                  </a:moveTo>
                  <a:lnTo>
                    <a:pt x="3637003" y="5155953"/>
                  </a:lnTo>
                  <a:lnTo>
                    <a:pt x="0" y="1518950"/>
                  </a:lnTo>
                  <a:lnTo>
                    <a:pt x="1518950" y="0"/>
                  </a:lnTo>
                  <a:lnTo>
                    <a:pt x="5671597" y="0"/>
                  </a:lnTo>
                  <a:lnTo>
                    <a:pt x="5671597" y="3121359"/>
                  </a:lnTo>
                  <a:close/>
                </a:path>
              </a:pathLst>
            </a:custGeom>
            <a:solidFill>
              <a:srgbClr val="002629"/>
            </a:solidFill>
          </p:spPr>
          <p:txBody>
            <a:bodyPr wrap="square" lIns="0" tIns="0" rIns="0" bIns="0" rtlCol="0"/>
            <a:lstStyle/>
            <a:p>
              <a:endParaRPr dirty="0"/>
            </a:p>
          </p:txBody>
        </p:sp>
        <p:sp>
          <p:nvSpPr>
            <p:cNvPr id="7" name="object 7"/>
            <p:cNvSpPr/>
            <p:nvPr/>
          </p:nvSpPr>
          <p:spPr>
            <a:xfrm>
              <a:off x="13014318" y="0"/>
              <a:ext cx="5274310" cy="4756150"/>
            </a:xfrm>
            <a:custGeom>
              <a:avLst/>
              <a:gdLst/>
              <a:ahLst/>
              <a:cxnLst/>
              <a:rect l="l" t="t" r="r" b="b"/>
              <a:pathLst>
                <a:path w="5274309" h="4756150">
                  <a:moveTo>
                    <a:pt x="5273681" y="512640"/>
                  </a:moveTo>
                  <a:lnTo>
                    <a:pt x="4761041" y="0"/>
                  </a:lnTo>
                  <a:lnTo>
                    <a:pt x="4963114" y="0"/>
                  </a:lnTo>
                  <a:lnTo>
                    <a:pt x="5273681" y="310566"/>
                  </a:lnTo>
                  <a:lnTo>
                    <a:pt x="5273681" y="512640"/>
                  </a:lnTo>
                  <a:close/>
                </a:path>
                <a:path w="5274309" h="4756150">
                  <a:moveTo>
                    <a:pt x="3342815" y="4652586"/>
                  </a:moveTo>
                  <a:lnTo>
                    <a:pt x="3239629" y="4549399"/>
                  </a:lnTo>
                  <a:lnTo>
                    <a:pt x="5273681" y="2515347"/>
                  </a:lnTo>
                  <a:lnTo>
                    <a:pt x="5273681" y="2721720"/>
                  </a:lnTo>
                  <a:lnTo>
                    <a:pt x="3342815" y="4652586"/>
                  </a:lnTo>
                  <a:close/>
                </a:path>
                <a:path w="5274309" h="4756150">
                  <a:moveTo>
                    <a:pt x="3239629" y="4755772"/>
                  </a:moveTo>
                  <a:lnTo>
                    <a:pt x="0" y="1516143"/>
                  </a:lnTo>
                  <a:lnTo>
                    <a:pt x="1516143" y="0"/>
                  </a:lnTo>
                  <a:lnTo>
                    <a:pt x="1718217" y="0"/>
                  </a:lnTo>
                  <a:lnTo>
                    <a:pt x="204223" y="1513993"/>
                  </a:lnTo>
                  <a:lnTo>
                    <a:pt x="3342815" y="4652586"/>
                  </a:lnTo>
                  <a:lnTo>
                    <a:pt x="3239629" y="4755772"/>
                  </a:lnTo>
                  <a:close/>
                </a:path>
              </a:pathLst>
            </a:custGeom>
            <a:solidFill>
              <a:srgbClr val="FFB000"/>
            </a:solidFill>
          </p:spPr>
          <p:txBody>
            <a:bodyPr wrap="square" lIns="0" tIns="0" rIns="0" bIns="0" rtlCol="0"/>
            <a:lstStyle/>
            <a:p>
              <a:endParaRPr dirty="0"/>
            </a:p>
          </p:txBody>
        </p:sp>
        <p:sp>
          <p:nvSpPr>
            <p:cNvPr id="8" name="object 8"/>
            <p:cNvSpPr/>
            <p:nvPr/>
          </p:nvSpPr>
          <p:spPr>
            <a:xfrm>
              <a:off x="13397975" y="0"/>
              <a:ext cx="4890135" cy="7666355"/>
            </a:xfrm>
            <a:custGeom>
              <a:avLst/>
              <a:gdLst/>
              <a:ahLst/>
              <a:cxnLst/>
              <a:rect l="l" t="t" r="r" b="b"/>
              <a:pathLst>
                <a:path w="4890134" h="7666355">
                  <a:moveTo>
                    <a:pt x="4890023" y="6742783"/>
                  </a:moveTo>
                  <a:lnTo>
                    <a:pt x="3967029" y="7665777"/>
                  </a:lnTo>
                  <a:lnTo>
                    <a:pt x="0" y="3698747"/>
                  </a:lnTo>
                  <a:lnTo>
                    <a:pt x="3698747" y="0"/>
                  </a:lnTo>
                  <a:lnTo>
                    <a:pt x="4235312" y="0"/>
                  </a:lnTo>
                  <a:lnTo>
                    <a:pt x="4890023" y="654711"/>
                  </a:lnTo>
                  <a:lnTo>
                    <a:pt x="4890023" y="6742783"/>
                  </a:lnTo>
                  <a:close/>
                </a:path>
              </a:pathLst>
            </a:custGeom>
            <a:solidFill>
              <a:srgbClr val="000000">
                <a:alpha val="29798"/>
              </a:srgbClr>
            </a:solidFill>
          </p:spPr>
          <p:txBody>
            <a:bodyPr wrap="square" lIns="0" tIns="0" rIns="0" bIns="0" rtlCol="0"/>
            <a:lstStyle/>
            <a:p>
              <a:endParaRPr dirty="0"/>
            </a:p>
          </p:txBody>
        </p:sp>
        <p:sp>
          <p:nvSpPr>
            <p:cNvPr id="9" name="object 9"/>
            <p:cNvSpPr/>
            <p:nvPr/>
          </p:nvSpPr>
          <p:spPr>
            <a:xfrm>
              <a:off x="13505992" y="0"/>
              <a:ext cx="4782185" cy="7666355"/>
            </a:xfrm>
            <a:custGeom>
              <a:avLst/>
              <a:gdLst/>
              <a:ahLst/>
              <a:cxnLst/>
              <a:rect l="l" t="t" r="r" b="b"/>
              <a:pathLst>
                <a:path w="4782184" h="7666355">
                  <a:moveTo>
                    <a:pt x="4782006" y="6850800"/>
                  </a:moveTo>
                  <a:lnTo>
                    <a:pt x="3967029" y="7665777"/>
                  </a:lnTo>
                  <a:lnTo>
                    <a:pt x="0" y="3698747"/>
                  </a:lnTo>
                  <a:lnTo>
                    <a:pt x="3698747" y="0"/>
                  </a:lnTo>
                  <a:lnTo>
                    <a:pt x="4235312" y="0"/>
                  </a:lnTo>
                  <a:lnTo>
                    <a:pt x="4782006" y="546694"/>
                  </a:lnTo>
                  <a:lnTo>
                    <a:pt x="4782006" y="6850800"/>
                  </a:lnTo>
                  <a:close/>
                </a:path>
              </a:pathLst>
            </a:custGeom>
            <a:solidFill>
              <a:srgbClr val="FFB000"/>
            </a:solidFill>
          </p:spPr>
          <p:txBody>
            <a:bodyPr wrap="square" lIns="0" tIns="0" rIns="0" bIns="0" rtlCol="0"/>
            <a:lstStyle/>
            <a:p>
              <a:endParaRPr dirty="0"/>
            </a:p>
          </p:txBody>
        </p:sp>
        <p:sp>
          <p:nvSpPr>
            <p:cNvPr id="10" name="object 10"/>
            <p:cNvSpPr/>
            <p:nvPr/>
          </p:nvSpPr>
          <p:spPr>
            <a:xfrm>
              <a:off x="13936651" y="163000"/>
              <a:ext cx="4351655" cy="7071995"/>
            </a:xfrm>
            <a:custGeom>
              <a:avLst/>
              <a:gdLst/>
              <a:ahLst/>
              <a:cxnLst/>
              <a:rect l="l" t="t" r="r" b="b"/>
              <a:pathLst>
                <a:path w="4351655" h="7071995">
                  <a:moveTo>
                    <a:pt x="3535977" y="7071955"/>
                  </a:moveTo>
                  <a:lnTo>
                    <a:pt x="0" y="3535977"/>
                  </a:lnTo>
                  <a:lnTo>
                    <a:pt x="3535977" y="0"/>
                  </a:lnTo>
                  <a:lnTo>
                    <a:pt x="4351347" y="815370"/>
                  </a:lnTo>
                  <a:lnTo>
                    <a:pt x="4351347" y="1035928"/>
                  </a:lnTo>
                  <a:lnTo>
                    <a:pt x="3535977" y="220558"/>
                  </a:lnTo>
                  <a:lnTo>
                    <a:pt x="222905" y="3533631"/>
                  </a:lnTo>
                  <a:lnTo>
                    <a:pt x="3648603" y="6959329"/>
                  </a:lnTo>
                  <a:lnTo>
                    <a:pt x="3535977" y="7071955"/>
                  </a:lnTo>
                  <a:close/>
                </a:path>
                <a:path w="4351655" h="7071995">
                  <a:moveTo>
                    <a:pt x="3648603" y="6959329"/>
                  </a:moveTo>
                  <a:lnTo>
                    <a:pt x="3535977" y="6846704"/>
                  </a:lnTo>
                  <a:lnTo>
                    <a:pt x="4351347" y="6031334"/>
                  </a:lnTo>
                  <a:lnTo>
                    <a:pt x="4351347" y="6256585"/>
                  </a:lnTo>
                  <a:lnTo>
                    <a:pt x="3648603" y="6959329"/>
                  </a:lnTo>
                  <a:close/>
                </a:path>
              </a:pathLst>
            </a:custGeom>
            <a:solidFill>
              <a:srgbClr val="FFFFFF"/>
            </a:solidFill>
          </p:spPr>
          <p:txBody>
            <a:bodyPr wrap="square" lIns="0" tIns="0" rIns="0" bIns="0" rtlCol="0"/>
            <a:lstStyle/>
            <a:p>
              <a:endParaRPr dirty="0"/>
            </a:p>
          </p:txBody>
        </p:sp>
        <p:sp>
          <p:nvSpPr>
            <p:cNvPr id="11" name="object 11"/>
            <p:cNvSpPr/>
            <p:nvPr/>
          </p:nvSpPr>
          <p:spPr>
            <a:xfrm>
              <a:off x="0" y="639828"/>
              <a:ext cx="3749040" cy="875030"/>
            </a:xfrm>
            <a:custGeom>
              <a:avLst/>
              <a:gdLst/>
              <a:ahLst/>
              <a:cxnLst/>
              <a:rect l="l" t="t" r="r" b="b"/>
              <a:pathLst>
                <a:path w="3749040" h="875030">
                  <a:moveTo>
                    <a:pt x="3663996" y="874896"/>
                  </a:moveTo>
                  <a:lnTo>
                    <a:pt x="3631019" y="868247"/>
                  </a:lnTo>
                  <a:lnTo>
                    <a:pt x="3604057" y="850127"/>
                  </a:lnTo>
                  <a:lnTo>
                    <a:pt x="3585862" y="823277"/>
                  </a:lnTo>
                  <a:lnTo>
                    <a:pt x="3579185" y="790438"/>
                  </a:lnTo>
                  <a:lnTo>
                    <a:pt x="3580578" y="774805"/>
                  </a:lnTo>
                  <a:lnTo>
                    <a:pt x="3584621" y="760391"/>
                  </a:lnTo>
                  <a:lnTo>
                    <a:pt x="3591111" y="747194"/>
                  </a:lnTo>
                  <a:lnTo>
                    <a:pt x="3599844" y="735216"/>
                  </a:lnTo>
                  <a:lnTo>
                    <a:pt x="3005080" y="28152"/>
                  </a:lnTo>
                  <a:lnTo>
                    <a:pt x="0" y="28152"/>
                  </a:lnTo>
                  <a:lnTo>
                    <a:pt x="0" y="0"/>
                  </a:lnTo>
                  <a:lnTo>
                    <a:pt x="3017041" y="0"/>
                  </a:lnTo>
                  <a:lnTo>
                    <a:pt x="3619416" y="717891"/>
                  </a:lnTo>
                  <a:lnTo>
                    <a:pt x="3703074" y="717891"/>
                  </a:lnTo>
                  <a:lnTo>
                    <a:pt x="3722031" y="730343"/>
                  </a:lnTo>
                  <a:lnTo>
                    <a:pt x="3740873" y="757142"/>
                  </a:lnTo>
                  <a:lnTo>
                    <a:pt x="3748807" y="790438"/>
                  </a:lnTo>
                  <a:lnTo>
                    <a:pt x="3742130" y="823277"/>
                  </a:lnTo>
                  <a:lnTo>
                    <a:pt x="3723934" y="850127"/>
                  </a:lnTo>
                  <a:lnTo>
                    <a:pt x="3696972" y="868247"/>
                  </a:lnTo>
                  <a:lnTo>
                    <a:pt x="3663996" y="874896"/>
                  </a:lnTo>
                  <a:close/>
                </a:path>
                <a:path w="3749040" h="875030">
                  <a:moveTo>
                    <a:pt x="3703074" y="717891"/>
                  </a:moveTo>
                  <a:lnTo>
                    <a:pt x="3619416" y="717891"/>
                  </a:lnTo>
                  <a:lnTo>
                    <a:pt x="3628947" y="712833"/>
                  </a:lnTo>
                  <a:lnTo>
                    <a:pt x="3639395" y="709093"/>
                  </a:lnTo>
                  <a:lnTo>
                    <a:pt x="3650455" y="706776"/>
                  </a:lnTo>
                  <a:lnTo>
                    <a:pt x="3661821" y="705980"/>
                  </a:lnTo>
                  <a:lnTo>
                    <a:pt x="3694831" y="712477"/>
                  </a:lnTo>
                  <a:lnTo>
                    <a:pt x="3703074" y="717891"/>
                  </a:lnTo>
                  <a:close/>
                </a:path>
              </a:pathLst>
            </a:custGeom>
            <a:solidFill>
              <a:srgbClr val="002629">
                <a:alpha val="68629"/>
              </a:srgbClr>
            </a:solidFill>
          </p:spPr>
          <p:txBody>
            <a:bodyPr wrap="square" lIns="0" tIns="0" rIns="0" bIns="0" rtlCol="0"/>
            <a:lstStyle/>
            <a:p>
              <a:endParaRPr dirty="0"/>
            </a:p>
          </p:txBody>
        </p:sp>
        <p:sp>
          <p:nvSpPr>
            <p:cNvPr id="12" name="object 12"/>
            <p:cNvSpPr/>
            <p:nvPr/>
          </p:nvSpPr>
          <p:spPr>
            <a:xfrm>
              <a:off x="0" y="8034519"/>
              <a:ext cx="2641600" cy="2252980"/>
            </a:xfrm>
            <a:custGeom>
              <a:avLst/>
              <a:gdLst/>
              <a:ahLst/>
              <a:cxnLst/>
              <a:rect l="l" t="t" r="r" b="b"/>
              <a:pathLst>
                <a:path w="2641600" h="2252979">
                  <a:moveTo>
                    <a:pt x="2489592" y="2252479"/>
                  </a:moveTo>
                  <a:lnTo>
                    <a:pt x="2470048" y="2252479"/>
                  </a:lnTo>
                  <a:lnTo>
                    <a:pt x="2474868" y="2242617"/>
                  </a:lnTo>
                  <a:lnTo>
                    <a:pt x="2485707" y="2219352"/>
                  </a:lnTo>
                  <a:lnTo>
                    <a:pt x="2496018" y="2196086"/>
                  </a:lnTo>
                  <a:lnTo>
                    <a:pt x="2505800" y="2172821"/>
                  </a:lnTo>
                  <a:lnTo>
                    <a:pt x="2507210" y="2168591"/>
                  </a:lnTo>
                  <a:lnTo>
                    <a:pt x="2512850" y="2165771"/>
                  </a:lnTo>
                  <a:lnTo>
                    <a:pt x="2517080" y="2168591"/>
                  </a:lnTo>
                  <a:lnTo>
                    <a:pt x="2521310" y="2170001"/>
                  </a:lnTo>
                  <a:lnTo>
                    <a:pt x="2524130" y="2175641"/>
                  </a:lnTo>
                  <a:lnTo>
                    <a:pt x="2521310" y="2179871"/>
                  </a:lnTo>
                  <a:lnTo>
                    <a:pt x="2511528" y="2203357"/>
                  </a:lnTo>
                  <a:lnTo>
                    <a:pt x="2501217" y="2227107"/>
                  </a:lnTo>
                  <a:lnTo>
                    <a:pt x="2490378" y="2250856"/>
                  </a:lnTo>
                  <a:lnTo>
                    <a:pt x="2489592" y="2252479"/>
                  </a:lnTo>
                  <a:close/>
                </a:path>
                <a:path w="2641600" h="2252979">
                  <a:moveTo>
                    <a:pt x="2553740" y="2088221"/>
                  </a:moveTo>
                  <a:lnTo>
                    <a:pt x="2548100" y="2088221"/>
                  </a:lnTo>
                  <a:lnTo>
                    <a:pt x="2543870" y="2086811"/>
                  </a:lnTo>
                  <a:lnTo>
                    <a:pt x="2541050" y="2082581"/>
                  </a:lnTo>
                  <a:lnTo>
                    <a:pt x="2542460" y="2076941"/>
                  </a:lnTo>
                  <a:lnTo>
                    <a:pt x="2550655" y="2052618"/>
                  </a:lnTo>
                  <a:lnTo>
                    <a:pt x="2558322" y="2028295"/>
                  </a:lnTo>
                  <a:lnTo>
                    <a:pt x="2565461" y="2003973"/>
                  </a:lnTo>
                  <a:lnTo>
                    <a:pt x="2572070" y="1979650"/>
                  </a:lnTo>
                  <a:lnTo>
                    <a:pt x="2573480" y="1975420"/>
                  </a:lnTo>
                  <a:lnTo>
                    <a:pt x="2577710" y="1972600"/>
                  </a:lnTo>
                  <a:lnTo>
                    <a:pt x="2586170" y="1975420"/>
                  </a:lnTo>
                  <a:lnTo>
                    <a:pt x="2588990" y="1979650"/>
                  </a:lnTo>
                  <a:lnTo>
                    <a:pt x="2587580" y="1983880"/>
                  </a:lnTo>
                  <a:lnTo>
                    <a:pt x="2580971" y="2008423"/>
                  </a:lnTo>
                  <a:lnTo>
                    <a:pt x="2573832" y="2033231"/>
                  </a:lnTo>
                  <a:lnTo>
                    <a:pt x="2566166" y="2058038"/>
                  </a:lnTo>
                  <a:lnTo>
                    <a:pt x="2556560" y="2086811"/>
                  </a:lnTo>
                  <a:lnTo>
                    <a:pt x="2553740" y="2088221"/>
                  </a:lnTo>
                  <a:close/>
                </a:path>
                <a:path w="2641600" h="2252979">
                  <a:moveTo>
                    <a:pt x="2607320" y="1890820"/>
                  </a:moveTo>
                  <a:lnTo>
                    <a:pt x="2601680" y="1890820"/>
                  </a:lnTo>
                  <a:lnTo>
                    <a:pt x="2597450" y="1889410"/>
                  </a:lnTo>
                  <a:lnTo>
                    <a:pt x="2594630" y="1885180"/>
                  </a:lnTo>
                  <a:lnTo>
                    <a:pt x="2594630" y="1880950"/>
                  </a:lnTo>
                  <a:lnTo>
                    <a:pt x="2599653" y="1855592"/>
                  </a:lnTo>
                  <a:lnTo>
                    <a:pt x="2604148" y="1830366"/>
                  </a:lnTo>
                  <a:lnTo>
                    <a:pt x="2608113" y="1805404"/>
                  </a:lnTo>
                  <a:lnTo>
                    <a:pt x="2611550" y="1780839"/>
                  </a:lnTo>
                  <a:lnTo>
                    <a:pt x="2611550" y="1776609"/>
                  </a:lnTo>
                  <a:lnTo>
                    <a:pt x="2615780" y="1772379"/>
                  </a:lnTo>
                  <a:lnTo>
                    <a:pt x="2621420" y="1773789"/>
                  </a:lnTo>
                  <a:lnTo>
                    <a:pt x="2625650" y="1773789"/>
                  </a:lnTo>
                  <a:lnTo>
                    <a:pt x="2629880" y="1778019"/>
                  </a:lnTo>
                  <a:lnTo>
                    <a:pt x="2628470" y="1783659"/>
                  </a:lnTo>
                  <a:lnTo>
                    <a:pt x="2625033" y="1809039"/>
                  </a:lnTo>
                  <a:lnTo>
                    <a:pt x="2621068" y="1834419"/>
                  </a:lnTo>
                  <a:lnTo>
                    <a:pt x="2616573" y="1859800"/>
                  </a:lnTo>
                  <a:lnTo>
                    <a:pt x="2611550" y="1885180"/>
                  </a:lnTo>
                  <a:lnTo>
                    <a:pt x="2610140" y="1888000"/>
                  </a:lnTo>
                  <a:lnTo>
                    <a:pt x="2607320" y="1890820"/>
                  </a:lnTo>
                  <a:close/>
                </a:path>
                <a:path w="2641600" h="2252979">
                  <a:moveTo>
                    <a:pt x="2634110" y="1687779"/>
                  </a:moveTo>
                  <a:lnTo>
                    <a:pt x="2624240" y="1687779"/>
                  </a:lnTo>
                  <a:lnTo>
                    <a:pt x="2621420" y="1683549"/>
                  </a:lnTo>
                  <a:lnTo>
                    <a:pt x="2621420" y="1679319"/>
                  </a:lnTo>
                  <a:lnTo>
                    <a:pt x="2623051" y="1653938"/>
                  </a:lnTo>
                  <a:lnTo>
                    <a:pt x="2623888" y="1628558"/>
                  </a:lnTo>
                  <a:lnTo>
                    <a:pt x="2624193" y="1603398"/>
                  </a:lnTo>
                  <a:lnTo>
                    <a:pt x="2624242" y="1569336"/>
                  </a:lnTo>
                  <a:lnTo>
                    <a:pt x="2628470" y="1565108"/>
                  </a:lnTo>
                  <a:lnTo>
                    <a:pt x="2636930" y="1565108"/>
                  </a:lnTo>
                  <a:lnTo>
                    <a:pt x="2641158" y="1569336"/>
                  </a:lnTo>
                  <a:lnTo>
                    <a:pt x="2641158" y="1578007"/>
                  </a:lnTo>
                  <a:lnTo>
                    <a:pt x="2640918" y="1603398"/>
                  </a:lnTo>
                  <a:lnTo>
                    <a:pt x="2640279" y="1629263"/>
                  </a:lnTo>
                  <a:lnTo>
                    <a:pt x="2639376" y="1655128"/>
                  </a:lnTo>
                  <a:lnTo>
                    <a:pt x="2638397" y="1679319"/>
                  </a:lnTo>
                  <a:lnTo>
                    <a:pt x="2638340" y="1683549"/>
                  </a:lnTo>
                  <a:lnTo>
                    <a:pt x="2634110" y="1687779"/>
                  </a:lnTo>
                  <a:close/>
                </a:path>
                <a:path w="2641600" h="2252979">
                  <a:moveTo>
                    <a:pt x="2629880" y="1479097"/>
                  </a:moveTo>
                  <a:lnTo>
                    <a:pt x="2625650" y="1479097"/>
                  </a:lnTo>
                  <a:lnTo>
                    <a:pt x="2621420" y="1476277"/>
                  </a:lnTo>
                  <a:lnTo>
                    <a:pt x="2621301" y="1469227"/>
                  </a:lnTo>
                  <a:lnTo>
                    <a:pt x="2619283" y="1445257"/>
                  </a:lnTo>
                  <a:lnTo>
                    <a:pt x="2617014" y="1419877"/>
                  </a:lnTo>
                  <a:lnTo>
                    <a:pt x="2614480" y="1394497"/>
                  </a:lnTo>
                  <a:lnTo>
                    <a:pt x="2611550" y="1369117"/>
                  </a:lnTo>
                  <a:lnTo>
                    <a:pt x="2611550" y="1364887"/>
                  </a:lnTo>
                  <a:lnTo>
                    <a:pt x="2614370" y="1360657"/>
                  </a:lnTo>
                  <a:lnTo>
                    <a:pt x="2618600" y="1359247"/>
                  </a:lnTo>
                  <a:lnTo>
                    <a:pt x="2622830" y="1359247"/>
                  </a:lnTo>
                  <a:lnTo>
                    <a:pt x="2634463" y="1417762"/>
                  </a:lnTo>
                  <a:lnTo>
                    <a:pt x="2638340" y="1469227"/>
                  </a:lnTo>
                  <a:lnTo>
                    <a:pt x="2638340" y="1473457"/>
                  </a:lnTo>
                  <a:lnTo>
                    <a:pt x="2634110" y="1477687"/>
                  </a:lnTo>
                  <a:lnTo>
                    <a:pt x="2629880" y="1479097"/>
                  </a:lnTo>
                  <a:close/>
                </a:path>
                <a:path w="2641600" h="2252979">
                  <a:moveTo>
                    <a:pt x="2601680" y="1274646"/>
                  </a:moveTo>
                  <a:lnTo>
                    <a:pt x="2597450" y="1274646"/>
                  </a:lnTo>
                  <a:lnTo>
                    <a:pt x="2594630" y="1271826"/>
                  </a:lnTo>
                  <a:lnTo>
                    <a:pt x="2593220" y="1267596"/>
                  </a:lnTo>
                  <a:lnTo>
                    <a:pt x="2587888" y="1242458"/>
                  </a:lnTo>
                  <a:lnTo>
                    <a:pt x="2582292" y="1217717"/>
                  </a:lnTo>
                  <a:lnTo>
                    <a:pt x="2576168" y="1193240"/>
                  </a:lnTo>
                  <a:lnTo>
                    <a:pt x="2569250" y="1168896"/>
                  </a:lnTo>
                  <a:lnTo>
                    <a:pt x="2567840" y="1164666"/>
                  </a:lnTo>
                  <a:lnTo>
                    <a:pt x="2570660" y="1159026"/>
                  </a:lnTo>
                  <a:lnTo>
                    <a:pt x="2574890" y="1159026"/>
                  </a:lnTo>
                  <a:lnTo>
                    <a:pt x="2579120" y="1157616"/>
                  </a:lnTo>
                  <a:lnTo>
                    <a:pt x="2584760" y="1160436"/>
                  </a:lnTo>
                  <a:lnTo>
                    <a:pt x="2584760" y="1164666"/>
                  </a:lnTo>
                  <a:lnTo>
                    <a:pt x="2591083" y="1189231"/>
                  </a:lnTo>
                  <a:lnTo>
                    <a:pt x="2597274" y="1214192"/>
                  </a:lnTo>
                  <a:lnTo>
                    <a:pt x="2603200" y="1239418"/>
                  </a:lnTo>
                  <a:lnTo>
                    <a:pt x="2608730" y="1264776"/>
                  </a:lnTo>
                  <a:lnTo>
                    <a:pt x="2610140" y="1269006"/>
                  </a:lnTo>
                  <a:lnTo>
                    <a:pt x="2607320" y="1273236"/>
                  </a:lnTo>
                  <a:lnTo>
                    <a:pt x="2601680" y="1274646"/>
                  </a:lnTo>
                  <a:close/>
                </a:path>
                <a:path w="2641600" h="2252979">
                  <a:moveTo>
                    <a:pt x="2550920" y="1077245"/>
                  </a:moveTo>
                  <a:lnTo>
                    <a:pt x="2545280" y="1077245"/>
                  </a:lnTo>
                  <a:lnTo>
                    <a:pt x="2542460" y="1074425"/>
                  </a:lnTo>
                  <a:lnTo>
                    <a:pt x="2541050" y="1071605"/>
                  </a:lnTo>
                  <a:lnTo>
                    <a:pt x="2532546" y="1047503"/>
                  </a:lnTo>
                  <a:lnTo>
                    <a:pt x="2523777" y="1023665"/>
                  </a:lnTo>
                  <a:lnTo>
                    <a:pt x="2514480" y="999827"/>
                  </a:lnTo>
                  <a:lnTo>
                    <a:pt x="2504390" y="975725"/>
                  </a:lnTo>
                  <a:lnTo>
                    <a:pt x="2502980" y="971495"/>
                  </a:lnTo>
                  <a:lnTo>
                    <a:pt x="2504390" y="965855"/>
                  </a:lnTo>
                  <a:lnTo>
                    <a:pt x="2512850" y="963035"/>
                  </a:lnTo>
                  <a:lnTo>
                    <a:pt x="2518490" y="964445"/>
                  </a:lnTo>
                  <a:lnTo>
                    <a:pt x="2519900" y="968675"/>
                  </a:lnTo>
                  <a:lnTo>
                    <a:pt x="2529395" y="992182"/>
                  </a:lnTo>
                  <a:lnTo>
                    <a:pt x="2538758" y="1016086"/>
                  </a:lnTo>
                  <a:lnTo>
                    <a:pt x="2547857" y="1040255"/>
                  </a:lnTo>
                  <a:lnTo>
                    <a:pt x="2556560" y="1064555"/>
                  </a:lnTo>
                  <a:lnTo>
                    <a:pt x="2557970" y="1068785"/>
                  </a:lnTo>
                  <a:lnTo>
                    <a:pt x="2555150" y="1074425"/>
                  </a:lnTo>
                  <a:lnTo>
                    <a:pt x="2550920" y="1075835"/>
                  </a:lnTo>
                  <a:lnTo>
                    <a:pt x="2550920" y="1077245"/>
                  </a:lnTo>
                  <a:close/>
                </a:path>
                <a:path w="2641600" h="2252979">
                  <a:moveTo>
                    <a:pt x="2471959" y="888304"/>
                  </a:moveTo>
                  <a:lnTo>
                    <a:pt x="2467729" y="888304"/>
                  </a:lnTo>
                  <a:lnTo>
                    <a:pt x="2464909" y="886894"/>
                  </a:lnTo>
                  <a:lnTo>
                    <a:pt x="2463499" y="884074"/>
                  </a:lnTo>
                  <a:lnTo>
                    <a:pt x="2440058" y="838954"/>
                  </a:lnTo>
                  <a:lnTo>
                    <a:pt x="2428007" y="816262"/>
                  </a:lnTo>
                  <a:lnTo>
                    <a:pt x="2415559" y="793834"/>
                  </a:lnTo>
                  <a:lnTo>
                    <a:pt x="2412739" y="789604"/>
                  </a:lnTo>
                  <a:lnTo>
                    <a:pt x="2414149" y="783964"/>
                  </a:lnTo>
                  <a:lnTo>
                    <a:pt x="2418379" y="782554"/>
                  </a:lnTo>
                  <a:lnTo>
                    <a:pt x="2422609" y="779734"/>
                  </a:lnTo>
                  <a:lnTo>
                    <a:pt x="2428249" y="781144"/>
                  </a:lnTo>
                  <a:lnTo>
                    <a:pt x="2429659" y="785374"/>
                  </a:lnTo>
                  <a:lnTo>
                    <a:pt x="2442327" y="807802"/>
                  </a:lnTo>
                  <a:lnTo>
                    <a:pt x="2454863" y="830494"/>
                  </a:lnTo>
                  <a:lnTo>
                    <a:pt x="2467135" y="853186"/>
                  </a:lnTo>
                  <a:lnTo>
                    <a:pt x="2479009" y="875614"/>
                  </a:lnTo>
                  <a:lnTo>
                    <a:pt x="2480419" y="879844"/>
                  </a:lnTo>
                  <a:lnTo>
                    <a:pt x="2479009" y="885484"/>
                  </a:lnTo>
                  <a:lnTo>
                    <a:pt x="2474779" y="886894"/>
                  </a:lnTo>
                  <a:lnTo>
                    <a:pt x="2471959" y="888304"/>
                  </a:lnTo>
                  <a:close/>
                </a:path>
                <a:path w="2641600" h="2252979">
                  <a:moveTo>
                    <a:pt x="2370439" y="710643"/>
                  </a:moveTo>
                  <a:lnTo>
                    <a:pt x="2364799" y="710643"/>
                  </a:lnTo>
                  <a:lnTo>
                    <a:pt x="2361979" y="709233"/>
                  </a:lnTo>
                  <a:lnTo>
                    <a:pt x="2360569" y="706413"/>
                  </a:lnTo>
                  <a:lnTo>
                    <a:pt x="2346359" y="685285"/>
                  </a:lnTo>
                  <a:lnTo>
                    <a:pt x="2331487" y="664289"/>
                  </a:lnTo>
                  <a:lnTo>
                    <a:pt x="2316352" y="643558"/>
                  </a:lnTo>
                  <a:lnTo>
                    <a:pt x="2301348" y="623223"/>
                  </a:lnTo>
                  <a:lnTo>
                    <a:pt x="2298528" y="618993"/>
                  </a:lnTo>
                  <a:lnTo>
                    <a:pt x="2298528" y="614763"/>
                  </a:lnTo>
                  <a:lnTo>
                    <a:pt x="2306988" y="609123"/>
                  </a:lnTo>
                  <a:lnTo>
                    <a:pt x="2311218" y="609123"/>
                  </a:lnTo>
                  <a:lnTo>
                    <a:pt x="2314039" y="613353"/>
                  </a:lnTo>
                  <a:lnTo>
                    <a:pt x="2329659" y="633688"/>
                  </a:lnTo>
                  <a:lnTo>
                    <a:pt x="2344882" y="654419"/>
                  </a:lnTo>
                  <a:lnTo>
                    <a:pt x="2359842" y="675415"/>
                  </a:lnTo>
                  <a:lnTo>
                    <a:pt x="2374669" y="696543"/>
                  </a:lnTo>
                  <a:lnTo>
                    <a:pt x="2377489" y="700773"/>
                  </a:lnTo>
                  <a:lnTo>
                    <a:pt x="2376079" y="706413"/>
                  </a:lnTo>
                  <a:lnTo>
                    <a:pt x="2371849" y="707823"/>
                  </a:lnTo>
                  <a:lnTo>
                    <a:pt x="2370439" y="710643"/>
                  </a:lnTo>
                  <a:close/>
                </a:path>
                <a:path w="2641600" h="2252979">
                  <a:moveTo>
                    <a:pt x="2246358" y="548492"/>
                  </a:moveTo>
                  <a:lnTo>
                    <a:pt x="2239308" y="548492"/>
                  </a:lnTo>
                  <a:lnTo>
                    <a:pt x="2237898" y="547082"/>
                  </a:lnTo>
                  <a:lnTo>
                    <a:pt x="2235078" y="545672"/>
                  </a:lnTo>
                  <a:lnTo>
                    <a:pt x="2200357" y="507778"/>
                  </a:lnTo>
                  <a:lnTo>
                    <a:pt x="2164578" y="470942"/>
                  </a:lnTo>
                  <a:lnTo>
                    <a:pt x="2161758" y="468122"/>
                  </a:lnTo>
                  <a:lnTo>
                    <a:pt x="2161758" y="462482"/>
                  </a:lnTo>
                  <a:lnTo>
                    <a:pt x="2164578" y="458252"/>
                  </a:lnTo>
                  <a:lnTo>
                    <a:pt x="2167398" y="455432"/>
                  </a:lnTo>
                  <a:lnTo>
                    <a:pt x="2173038" y="455432"/>
                  </a:lnTo>
                  <a:lnTo>
                    <a:pt x="2213047" y="495088"/>
                  </a:lnTo>
                  <a:lnTo>
                    <a:pt x="2247768" y="532982"/>
                  </a:lnTo>
                  <a:lnTo>
                    <a:pt x="2250588" y="535802"/>
                  </a:lnTo>
                  <a:lnTo>
                    <a:pt x="2250588" y="541442"/>
                  </a:lnTo>
                  <a:lnTo>
                    <a:pt x="2246358" y="545672"/>
                  </a:lnTo>
                  <a:lnTo>
                    <a:pt x="2246358" y="548492"/>
                  </a:lnTo>
                  <a:close/>
                </a:path>
                <a:path w="2641600" h="2252979">
                  <a:moveTo>
                    <a:pt x="0" y="438545"/>
                  </a:moveTo>
                  <a:lnTo>
                    <a:pt x="0" y="413955"/>
                  </a:lnTo>
                  <a:lnTo>
                    <a:pt x="5173" y="409144"/>
                  </a:lnTo>
                  <a:lnTo>
                    <a:pt x="24186" y="391981"/>
                  </a:lnTo>
                  <a:lnTo>
                    <a:pt x="28416" y="389161"/>
                  </a:lnTo>
                  <a:lnTo>
                    <a:pt x="32646" y="389161"/>
                  </a:lnTo>
                  <a:lnTo>
                    <a:pt x="39696" y="396211"/>
                  </a:lnTo>
                  <a:lnTo>
                    <a:pt x="39696" y="401852"/>
                  </a:lnTo>
                  <a:lnTo>
                    <a:pt x="35466" y="406082"/>
                  </a:lnTo>
                  <a:lnTo>
                    <a:pt x="16453" y="423244"/>
                  </a:lnTo>
                  <a:lnTo>
                    <a:pt x="0" y="438545"/>
                  </a:lnTo>
                  <a:close/>
                </a:path>
                <a:path w="2641600" h="2252979">
                  <a:moveTo>
                    <a:pt x="2098307" y="404672"/>
                  </a:moveTo>
                  <a:lnTo>
                    <a:pt x="2092667" y="404672"/>
                  </a:lnTo>
                  <a:lnTo>
                    <a:pt x="2091257" y="403262"/>
                  </a:lnTo>
                  <a:lnTo>
                    <a:pt x="2071980" y="386584"/>
                  </a:lnTo>
                  <a:lnTo>
                    <a:pt x="2052306" y="370303"/>
                  </a:lnTo>
                  <a:lnTo>
                    <a:pt x="2032367" y="354286"/>
                  </a:lnTo>
                  <a:lnTo>
                    <a:pt x="2012297" y="338401"/>
                  </a:lnTo>
                  <a:lnTo>
                    <a:pt x="2008067" y="335581"/>
                  </a:lnTo>
                  <a:lnTo>
                    <a:pt x="2008067" y="329941"/>
                  </a:lnTo>
                  <a:lnTo>
                    <a:pt x="2010887" y="327121"/>
                  </a:lnTo>
                  <a:lnTo>
                    <a:pt x="2013707" y="322891"/>
                  </a:lnTo>
                  <a:lnTo>
                    <a:pt x="2019347" y="322891"/>
                  </a:lnTo>
                  <a:lnTo>
                    <a:pt x="2022167" y="325711"/>
                  </a:lnTo>
                  <a:lnTo>
                    <a:pt x="2062352" y="357613"/>
                  </a:lnTo>
                  <a:lnTo>
                    <a:pt x="2082445" y="373894"/>
                  </a:lnTo>
                  <a:lnTo>
                    <a:pt x="2102537" y="390571"/>
                  </a:lnTo>
                  <a:lnTo>
                    <a:pt x="2106767" y="393391"/>
                  </a:lnTo>
                  <a:lnTo>
                    <a:pt x="2106767" y="399032"/>
                  </a:lnTo>
                  <a:lnTo>
                    <a:pt x="2103947" y="403262"/>
                  </a:lnTo>
                  <a:lnTo>
                    <a:pt x="2101127" y="403262"/>
                  </a:lnTo>
                  <a:lnTo>
                    <a:pt x="2098307" y="404672"/>
                  </a:lnTo>
                  <a:close/>
                </a:path>
                <a:path w="2641600" h="2252979">
                  <a:moveTo>
                    <a:pt x="113016" y="342631"/>
                  </a:moveTo>
                  <a:lnTo>
                    <a:pt x="105966" y="342631"/>
                  </a:lnTo>
                  <a:lnTo>
                    <a:pt x="103146" y="341221"/>
                  </a:lnTo>
                  <a:lnTo>
                    <a:pt x="101736" y="339811"/>
                  </a:lnTo>
                  <a:lnTo>
                    <a:pt x="98916" y="335581"/>
                  </a:lnTo>
                  <a:lnTo>
                    <a:pt x="98916" y="331351"/>
                  </a:lnTo>
                  <a:lnTo>
                    <a:pt x="103146" y="328531"/>
                  </a:lnTo>
                  <a:lnTo>
                    <a:pt x="123481" y="312911"/>
                  </a:lnTo>
                  <a:lnTo>
                    <a:pt x="144213" y="297687"/>
                  </a:lnTo>
                  <a:lnTo>
                    <a:pt x="165209" y="282728"/>
                  </a:lnTo>
                  <a:lnTo>
                    <a:pt x="186337" y="267901"/>
                  </a:lnTo>
                  <a:lnTo>
                    <a:pt x="190567" y="265081"/>
                  </a:lnTo>
                  <a:lnTo>
                    <a:pt x="196207" y="266491"/>
                  </a:lnTo>
                  <a:lnTo>
                    <a:pt x="197617" y="270721"/>
                  </a:lnTo>
                  <a:lnTo>
                    <a:pt x="200437" y="274951"/>
                  </a:lnTo>
                  <a:lnTo>
                    <a:pt x="199027" y="280591"/>
                  </a:lnTo>
                  <a:lnTo>
                    <a:pt x="194797" y="282001"/>
                  </a:lnTo>
                  <a:lnTo>
                    <a:pt x="173669" y="296211"/>
                  </a:lnTo>
                  <a:lnTo>
                    <a:pt x="152673" y="311082"/>
                  </a:lnTo>
                  <a:lnTo>
                    <a:pt x="111606" y="341221"/>
                  </a:lnTo>
                  <a:lnTo>
                    <a:pt x="113016" y="342631"/>
                  </a:lnTo>
                  <a:close/>
                </a:path>
                <a:path w="2641600" h="2252979">
                  <a:moveTo>
                    <a:pt x="1936156" y="279181"/>
                  </a:moveTo>
                  <a:lnTo>
                    <a:pt x="1930516" y="279181"/>
                  </a:lnTo>
                  <a:lnTo>
                    <a:pt x="1929106" y="277771"/>
                  </a:lnTo>
                  <a:lnTo>
                    <a:pt x="1907714" y="264045"/>
                  </a:lnTo>
                  <a:lnTo>
                    <a:pt x="1885925" y="250452"/>
                  </a:lnTo>
                  <a:lnTo>
                    <a:pt x="1863871" y="237123"/>
                  </a:lnTo>
                  <a:lnTo>
                    <a:pt x="1841686" y="224191"/>
                  </a:lnTo>
                  <a:lnTo>
                    <a:pt x="1837456" y="221371"/>
                  </a:lnTo>
                  <a:lnTo>
                    <a:pt x="1836046" y="217141"/>
                  </a:lnTo>
                  <a:lnTo>
                    <a:pt x="1841686" y="208680"/>
                  </a:lnTo>
                  <a:lnTo>
                    <a:pt x="1845916" y="207270"/>
                  </a:lnTo>
                  <a:lnTo>
                    <a:pt x="1850146" y="210090"/>
                  </a:lnTo>
                  <a:lnTo>
                    <a:pt x="1872332" y="223045"/>
                  </a:lnTo>
                  <a:lnTo>
                    <a:pt x="1894385" y="236528"/>
                  </a:lnTo>
                  <a:lnTo>
                    <a:pt x="1916174" y="250540"/>
                  </a:lnTo>
                  <a:lnTo>
                    <a:pt x="1937566" y="265081"/>
                  </a:lnTo>
                  <a:lnTo>
                    <a:pt x="1941796" y="267901"/>
                  </a:lnTo>
                  <a:lnTo>
                    <a:pt x="1943206" y="273541"/>
                  </a:lnTo>
                  <a:lnTo>
                    <a:pt x="1938976" y="277771"/>
                  </a:lnTo>
                  <a:lnTo>
                    <a:pt x="1936156" y="279181"/>
                  </a:lnTo>
                  <a:close/>
                </a:path>
                <a:path w="2641600" h="2252979">
                  <a:moveTo>
                    <a:pt x="282217" y="228421"/>
                  </a:moveTo>
                  <a:lnTo>
                    <a:pt x="276577" y="228421"/>
                  </a:lnTo>
                  <a:lnTo>
                    <a:pt x="273757" y="227011"/>
                  </a:lnTo>
                  <a:lnTo>
                    <a:pt x="272347" y="224191"/>
                  </a:lnTo>
                  <a:lnTo>
                    <a:pt x="269527" y="219961"/>
                  </a:lnTo>
                  <a:lnTo>
                    <a:pt x="270937" y="214320"/>
                  </a:lnTo>
                  <a:lnTo>
                    <a:pt x="275167" y="212910"/>
                  </a:lnTo>
                  <a:lnTo>
                    <a:pt x="297595" y="200242"/>
                  </a:lnTo>
                  <a:lnTo>
                    <a:pt x="320288" y="187707"/>
                  </a:lnTo>
                  <a:lnTo>
                    <a:pt x="342980" y="175435"/>
                  </a:lnTo>
                  <a:lnTo>
                    <a:pt x="365408" y="163560"/>
                  </a:lnTo>
                  <a:lnTo>
                    <a:pt x="369638" y="162150"/>
                  </a:lnTo>
                  <a:lnTo>
                    <a:pt x="375278" y="163560"/>
                  </a:lnTo>
                  <a:lnTo>
                    <a:pt x="378098" y="172020"/>
                  </a:lnTo>
                  <a:lnTo>
                    <a:pt x="376688" y="177660"/>
                  </a:lnTo>
                  <a:lnTo>
                    <a:pt x="372458" y="179070"/>
                  </a:lnTo>
                  <a:lnTo>
                    <a:pt x="349435" y="190725"/>
                  </a:lnTo>
                  <a:lnTo>
                    <a:pt x="326809" y="202512"/>
                  </a:lnTo>
                  <a:lnTo>
                    <a:pt x="304447" y="214563"/>
                  </a:lnTo>
                  <a:lnTo>
                    <a:pt x="282217" y="227011"/>
                  </a:lnTo>
                  <a:lnTo>
                    <a:pt x="282217" y="228421"/>
                  </a:lnTo>
                  <a:close/>
                </a:path>
                <a:path w="2641600" h="2252979">
                  <a:moveTo>
                    <a:pt x="1758495" y="177660"/>
                  </a:moveTo>
                  <a:lnTo>
                    <a:pt x="1752855" y="177660"/>
                  </a:lnTo>
                  <a:lnTo>
                    <a:pt x="1751445" y="176250"/>
                  </a:lnTo>
                  <a:lnTo>
                    <a:pt x="1728180" y="164882"/>
                  </a:lnTo>
                  <a:lnTo>
                    <a:pt x="1704915" y="154043"/>
                  </a:lnTo>
                  <a:lnTo>
                    <a:pt x="1681650" y="143732"/>
                  </a:lnTo>
                  <a:lnTo>
                    <a:pt x="1658385" y="133950"/>
                  </a:lnTo>
                  <a:lnTo>
                    <a:pt x="1654155" y="132540"/>
                  </a:lnTo>
                  <a:lnTo>
                    <a:pt x="1651335" y="126900"/>
                  </a:lnTo>
                  <a:lnTo>
                    <a:pt x="1654155" y="122670"/>
                  </a:lnTo>
                  <a:lnTo>
                    <a:pt x="1655565" y="118440"/>
                  </a:lnTo>
                  <a:lnTo>
                    <a:pt x="1661205" y="115620"/>
                  </a:lnTo>
                  <a:lnTo>
                    <a:pt x="1665435" y="118440"/>
                  </a:lnTo>
                  <a:lnTo>
                    <a:pt x="1688920" y="128222"/>
                  </a:lnTo>
                  <a:lnTo>
                    <a:pt x="1712670" y="138533"/>
                  </a:lnTo>
                  <a:lnTo>
                    <a:pt x="1736420" y="149372"/>
                  </a:lnTo>
                  <a:lnTo>
                    <a:pt x="1759905" y="160740"/>
                  </a:lnTo>
                  <a:lnTo>
                    <a:pt x="1764135" y="162150"/>
                  </a:lnTo>
                  <a:lnTo>
                    <a:pt x="1765545" y="167790"/>
                  </a:lnTo>
                  <a:lnTo>
                    <a:pt x="1764135" y="172020"/>
                  </a:lnTo>
                  <a:lnTo>
                    <a:pt x="1762725" y="174840"/>
                  </a:lnTo>
                  <a:lnTo>
                    <a:pt x="1758495" y="177660"/>
                  </a:lnTo>
                  <a:close/>
                </a:path>
                <a:path w="2641600" h="2252979">
                  <a:moveTo>
                    <a:pt x="464108" y="136770"/>
                  </a:moveTo>
                  <a:lnTo>
                    <a:pt x="459878" y="136770"/>
                  </a:lnTo>
                  <a:lnTo>
                    <a:pt x="455648" y="135360"/>
                  </a:lnTo>
                  <a:lnTo>
                    <a:pt x="452828" y="126900"/>
                  </a:lnTo>
                  <a:lnTo>
                    <a:pt x="454238" y="121260"/>
                  </a:lnTo>
                  <a:lnTo>
                    <a:pt x="458468" y="119850"/>
                  </a:lnTo>
                  <a:lnTo>
                    <a:pt x="481976" y="110354"/>
                  </a:lnTo>
                  <a:lnTo>
                    <a:pt x="505880" y="100991"/>
                  </a:lnTo>
                  <a:lnTo>
                    <a:pt x="530048" y="91892"/>
                  </a:lnTo>
                  <a:lnTo>
                    <a:pt x="554349" y="83190"/>
                  </a:lnTo>
                  <a:lnTo>
                    <a:pt x="558579" y="81780"/>
                  </a:lnTo>
                  <a:lnTo>
                    <a:pt x="564219" y="84600"/>
                  </a:lnTo>
                  <a:lnTo>
                    <a:pt x="567039" y="93060"/>
                  </a:lnTo>
                  <a:lnTo>
                    <a:pt x="564219" y="98700"/>
                  </a:lnTo>
                  <a:lnTo>
                    <a:pt x="559989" y="100110"/>
                  </a:lnTo>
                  <a:lnTo>
                    <a:pt x="535887" y="108614"/>
                  </a:lnTo>
                  <a:lnTo>
                    <a:pt x="512049" y="117382"/>
                  </a:lnTo>
                  <a:lnTo>
                    <a:pt x="488211" y="126680"/>
                  </a:lnTo>
                  <a:lnTo>
                    <a:pt x="464108" y="136770"/>
                  </a:lnTo>
                  <a:close/>
                </a:path>
                <a:path w="2641600" h="2252979">
                  <a:moveTo>
                    <a:pt x="1569554" y="98700"/>
                  </a:moveTo>
                  <a:lnTo>
                    <a:pt x="1563914" y="98700"/>
                  </a:lnTo>
                  <a:lnTo>
                    <a:pt x="1539592" y="90504"/>
                  </a:lnTo>
                  <a:lnTo>
                    <a:pt x="1515269" y="82837"/>
                  </a:lnTo>
                  <a:lnTo>
                    <a:pt x="1490946" y="75699"/>
                  </a:lnTo>
                  <a:lnTo>
                    <a:pt x="1466624" y="69090"/>
                  </a:lnTo>
                  <a:lnTo>
                    <a:pt x="1462394" y="67680"/>
                  </a:lnTo>
                  <a:lnTo>
                    <a:pt x="1459574" y="63450"/>
                  </a:lnTo>
                  <a:lnTo>
                    <a:pt x="1462394" y="54990"/>
                  </a:lnTo>
                  <a:lnTo>
                    <a:pt x="1466624" y="52170"/>
                  </a:lnTo>
                  <a:lnTo>
                    <a:pt x="1470854" y="53580"/>
                  </a:lnTo>
                  <a:lnTo>
                    <a:pt x="1495397" y="60189"/>
                  </a:lnTo>
                  <a:lnTo>
                    <a:pt x="1520204" y="67327"/>
                  </a:lnTo>
                  <a:lnTo>
                    <a:pt x="1545011" y="74994"/>
                  </a:lnTo>
                  <a:lnTo>
                    <a:pt x="1573784" y="84600"/>
                  </a:lnTo>
                  <a:lnTo>
                    <a:pt x="1576604" y="88830"/>
                  </a:lnTo>
                  <a:lnTo>
                    <a:pt x="1575194" y="94470"/>
                  </a:lnTo>
                  <a:lnTo>
                    <a:pt x="1572374" y="97290"/>
                  </a:lnTo>
                  <a:lnTo>
                    <a:pt x="1569554" y="98700"/>
                  </a:lnTo>
                  <a:close/>
                </a:path>
                <a:path w="2641600" h="2252979">
                  <a:moveTo>
                    <a:pt x="657279" y="71910"/>
                  </a:moveTo>
                  <a:lnTo>
                    <a:pt x="658689" y="70500"/>
                  </a:lnTo>
                  <a:lnTo>
                    <a:pt x="651639" y="70500"/>
                  </a:lnTo>
                  <a:lnTo>
                    <a:pt x="648819" y="67680"/>
                  </a:lnTo>
                  <a:lnTo>
                    <a:pt x="647409" y="64860"/>
                  </a:lnTo>
                  <a:lnTo>
                    <a:pt x="645999" y="60630"/>
                  </a:lnTo>
                  <a:lnTo>
                    <a:pt x="648819" y="54990"/>
                  </a:lnTo>
                  <a:lnTo>
                    <a:pt x="653049" y="54990"/>
                  </a:lnTo>
                  <a:lnTo>
                    <a:pt x="702576" y="42476"/>
                  </a:lnTo>
                  <a:lnTo>
                    <a:pt x="727802" y="36549"/>
                  </a:lnTo>
                  <a:lnTo>
                    <a:pt x="753160" y="31019"/>
                  </a:lnTo>
                  <a:lnTo>
                    <a:pt x="757390" y="29609"/>
                  </a:lnTo>
                  <a:lnTo>
                    <a:pt x="761620" y="32429"/>
                  </a:lnTo>
                  <a:lnTo>
                    <a:pt x="763030" y="38070"/>
                  </a:lnTo>
                  <a:lnTo>
                    <a:pt x="764440" y="42300"/>
                  </a:lnTo>
                  <a:lnTo>
                    <a:pt x="761620" y="46530"/>
                  </a:lnTo>
                  <a:lnTo>
                    <a:pt x="755980" y="47940"/>
                  </a:lnTo>
                  <a:lnTo>
                    <a:pt x="730842" y="53271"/>
                  </a:lnTo>
                  <a:lnTo>
                    <a:pt x="706101" y="58867"/>
                  </a:lnTo>
                  <a:lnTo>
                    <a:pt x="681624" y="64992"/>
                  </a:lnTo>
                  <a:lnTo>
                    <a:pt x="657279" y="71910"/>
                  </a:lnTo>
                  <a:close/>
                </a:path>
                <a:path w="2641600" h="2252979">
                  <a:moveTo>
                    <a:pt x="1372153" y="46530"/>
                  </a:moveTo>
                  <a:lnTo>
                    <a:pt x="1366513" y="46530"/>
                  </a:lnTo>
                  <a:lnTo>
                    <a:pt x="1341155" y="41705"/>
                  </a:lnTo>
                  <a:lnTo>
                    <a:pt x="1266403" y="29609"/>
                  </a:lnTo>
                  <a:lnTo>
                    <a:pt x="1262173" y="29609"/>
                  </a:lnTo>
                  <a:lnTo>
                    <a:pt x="1257943" y="25379"/>
                  </a:lnTo>
                  <a:lnTo>
                    <a:pt x="1259265" y="20092"/>
                  </a:lnTo>
                  <a:lnTo>
                    <a:pt x="1259353" y="15509"/>
                  </a:lnTo>
                  <a:lnTo>
                    <a:pt x="1263583" y="11279"/>
                  </a:lnTo>
                  <a:lnTo>
                    <a:pt x="1269223" y="12689"/>
                  </a:lnTo>
                  <a:lnTo>
                    <a:pt x="1294603" y="16126"/>
                  </a:lnTo>
                  <a:lnTo>
                    <a:pt x="1345363" y="24586"/>
                  </a:lnTo>
                  <a:lnTo>
                    <a:pt x="1377793" y="35250"/>
                  </a:lnTo>
                  <a:lnTo>
                    <a:pt x="1377793" y="39480"/>
                  </a:lnTo>
                  <a:lnTo>
                    <a:pt x="1374973" y="43710"/>
                  </a:lnTo>
                  <a:lnTo>
                    <a:pt x="1372153" y="46530"/>
                  </a:lnTo>
                  <a:close/>
                </a:path>
                <a:path w="2641600" h="2252979">
                  <a:moveTo>
                    <a:pt x="857500" y="31019"/>
                  </a:moveTo>
                  <a:lnTo>
                    <a:pt x="853270" y="31019"/>
                  </a:lnTo>
                  <a:lnTo>
                    <a:pt x="849040" y="28199"/>
                  </a:lnTo>
                  <a:lnTo>
                    <a:pt x="849040" y="19739"/>
                  </a:lnTo>
                  <a:lnTo>
                    <a:pt x="851860" y="15509"/>
                  </a:lnTo>
                  <a:lnTo>
                    <a:pt x="907556" y="8107"/>
                  </a:lnTo>
                  <a:lnTo>
                    <a:pt x="959021" y="4229"/>
                  </a:lnTo>
                  <a:lnTo>
                    <a:pt x="963251" y="4229"/>
                  </a:lnTo>
                  <a:lnTo>
                    <a:pt x="967481" y="7049"/>
                  </a:lnTo>
                  <a:lnTo>
                    <a:pt x="967481" y="16919"/>
                  </a:lnTo>
                  <a:lnTo>
                    <a:pt x="964661" y="21149"/>
                  </a:lnTo>
                  <a:lnTo>
                    <a:pt x="959021" y="21149"/>
                  </a:lnTo>
                  <a:lnTo>
                    <a:pt x="934434" y="22692"/>
                  </a:lnTo>
                  <a:lnTo>
                    <a:pt x="909318" y="25027"/>
                  </a:lnTo>
                  <a:lnTo>
                    <a:pt x="857500" y="31019"/>
                  </a:lnTo>
                  <a:close/>
                </a:path>
                <a:path w="2641600" h="2252979">
                  <a:moveTo>
                    <a:pt x="1169112" y="19739"/>
                  </a:moveTo>
                  <a:lnTo>
                    <a:pt x="1164882" y="19739"/>
                  </a:lnTo>
                  <a:lnTo>
                    <a:pt x="1114827" y="17801"/>
                  </a:lnTo>
                  <a:lnTo>
                    <a:pt x="1089931" y="17162"/>
                  </a:lnTo>
                  <a:lnTo>
                    <a:pt x="1064772" y="16919"/>
                  </a:lnTo>
                  <a:lnTo>
                    <a:pt x="1057722" y="16919"/>
                  </a:lnTo>
                  <a:lnTo>
                    <a:pt x="1053492" y="12689"/>
                  </a:lnTo>
                  <a:lnTo>
                    <a:pt x="1053492" y="4229"/>
                  </a:lnTo>
                  <a:lnTo>
                    <a:pt x="1057721" y="0"/>
                  </a:lnTo>
                  <a:lnTo>
                    <a:pt x="1064791" y="0"/>
                  </a:lnTo>
                  <a:lnTo>
                    <a:pt x="1090130" y="242"/>
                  </a:lnTo>
                  <a:lnTo>
                    <a:pt x="1115356" y="881"/>
                  </a:lnTo>
                  <a:lnTo>
                    <a:pt x="1164882" y="2819"/>
                  </a:lnTo>
                  <a:lnTo>
                    <a:pt x="1169112" y="2819"/>
                  </a:lnTo>
                  <a:lnTo>
                    <a:pt x="1173342" y="7049"/>
                  </a:lnTo>
                  <a:lnTo>
                    <a:pt x="1173342" y="16919"/>
                  </a:lnTo>
                  <a:lnTo>
                    <a:pt x="1169112" y="19739"/>
                  </a:lnTo>
                  <a:close/>
                </a:path>
              </a:pathLst>
            </a:custGeom>
            <a:solidFill>
              <a:srgbClr val="000000">
                <a:alpha val="68629"/>
              </a:srgbClr>
            </a:solidFill>
          </p:spPr>
          <p:txBody>
            <a:bodyPr wrap="square" lIns="0" tIns="0" rIns="0" bIns="0" rtlCol="0"/>
            <a:lstStyle/>
            <a:p>
              <a:endParaRPr dirty="0"/>
            </a:p>
          </p:txBody>
        </p:sp>
      </p:grpSp>
      <p:sp>
        <p:nvSpPr>
          <p:cNvPr id="13" name="object 13"/>
          <p:cNvSpPr txBox="1">
            <a:spLocks noGrp="1"/>
          </p:cNvSpPr>
          <p:nvPr>
            <p:ph type="title"/>
          </p:nvPr>
        </p:nvSpPr>
        <p:spPr>
          <a:xfrm>
            <a:off x="1276006" y="2045793"/>
            <a:ext cx="10292080" cy="1165225"/>
          </a:xfrm>
          <a:prstGeom prst="rect">
            <a:avLst/>
          </a:prstGeom>
        </p:spPr>
        <p:txBody>
          <a:bodyPr vert="horz" wrap="square" lIns="0" tIns="15875" rIns="0" bIns="0" rtlCol="0">
            <a:spAutoFit/>
          </a:bodyPr>
          <a:lstStyle/>
          <a:p>
            <a:pPr marL="12700">
              <a:lnSpc>
                <a:spcPct val="100000"/>
              </a:lnSpc>
              <a:spcBef>
                <a:spcPts val="125"/>
              </a:spcBef>
            </a:pPr>
            <a:r>
              <a:rPr sz="7450" spc="-220" dirty="0">
                <a:solidFill>
                  <a:srgbClr val="002629"/>
                </a:solidFill>
              </a:rPr>
              <a:t>BUSINESS</a:t>
            </a:r>
            <a:r>
              <a:rPr sz="7450" spc="-720" dirty="0">
                <a:solidFill>
                  <a:srgbClr val="002629"/>
                </a:solidFill>
              </a:rPr>
              <a:t> </a:t>
            </a:r>
            <a:r>
              <a:rPr sz="7450" spc="40" dirty="0">
                <a:solidFill>
                  <a:srgbClr val="002629"/>
                </a:solidFill>
              </a:rPr>
              <a:t>ANALYTICS</a:t>
            </a:r>
            <a:endParaRPr sz="7450" dirty="0"/>
          </a:p>
        </p:txBody>
      </p:sp>
      <p:sp>
        <p:nvSpPr>
          <p:cNvPr id="14" name="object 14"/>
          <p:cNvSpPr txBox="1"/>
          <p:nvPr/>
        </p:nvSpPr>
        <p:spPr>
          <a:xfrm>
            <a:off x="1276006" y="2842158"/>
            <a:ext cx="10001594" cy="5784148"/>
          </a:xfrm>
          <a:prstGeom prst="rect">
            <a:avLst/>
          </a:prstGeom>
        </p:spPr>
        <p:txBody>
          <a:bodyPr vert="horz" wrap="square" lIns="0" tIns="695960" rIns="0" bIns="0" rtlCol="0">
            <a:spAutoFit/>
          </a:bodyPr>
          <a:lstStyle/>
          <a:p>
            <a:pPr marL="12700">
              <a:lnSpc>
                <a:spcPct val="100000"/>
              </a:lnSpc>
              <a:spcBef>
                <a:spcPts val="5480"/>
              </a:spcBef>
            </a:pPr>
            <a:r>
              <a:rPr sz="9950" b="1" spc="180" dirty="0">
                <a:solidFill>
                  <a:srgbClr val="FFB000"/>
                </a:solidFill>
                <a:latin typeface="Arial"/>
                <a:cs typeface="Arial"/>
              </a:rPr>
              <a:t>DATA</a:t>
            </a:r>
            <a:r>
              <a:rPr sz="9950" b="1" spc="-950" dirty="0">
                <a:solidFill>
                  <a:srgbClr val="FFB000"/>
                </a:solidFill>
                <a:latin typeface="Arial"/>
                <a:cs typeface="Arial"/>
              </a:rPr>
              <a:t> </a:t>
            </a:r>
            <a:r>
              <a:rPr sz="9950" b="1" spc="380" dirty="0">
                <a:solidFill>
                  <a:srgbClr val="FFB000"/>
                </a:solidFill>
                <a:latin typeface="Arial"/>
                <a:cs typeface="Arial"/>
              </a:rPr>
              <a:t>MINING</a:t>
            </a:r>
            <a:endParaRPr sz="9950" dirty="0">
              <a:latin typeface="Arial"/>
              <a:cs typeface="Arial"/>
            </a:endParaRPr>
          </a:p>
          <a:p>
            <a:pPr marL="1923414" marR="3278504" algn="ctr">
              <a:lnSpc>
                <a:spcPct val="116700"/>
              </a:lnSpc>
              <a:spcBef>
                <a:spcPts val="1070"/>
              </a:spcBef>
            </a:pPr>
            <a:r>
              <a:rPr sz="3000" b="1" spc="-65" dirty="0">
                <a:latin typeface="Arial"/>
                <a:cs typeface="Arial"/>
              </a:rPr>
              <a:t>GROUP </a:t>
            </a:r>
            <a:r>
              <a:rPr sz="3000" b="1" spc="-100" dirty="0">
                <a:latin typeface="Arial"/>
                <a:cs typeface="Arial"/>
              </a:rPr>
              <a:t>MEMBERS  </a:t>
            </a:r>
            <a:endParaRPr lang="en-US" sz="3000" b="1" spc="-100" dirty="0">
              <a:latin typeface="Arial"/>
              <a:cs typeface="Arial"/>
            </a:endParaRPr>
          </a:p>
          <a:p>
            <a:pPr marL="2380614" marR="3278504" indent="-457200" algn="ctr">
              <a:lnSpc>
                <a:spcPct val="116700"/>
              </a:lnSpc>
              <a:spcBef>
                <a:spcPts val="1070"/>
              </a:spcBef>
              <a:buFont typeface="Arial" panose="020B0604020202020204" pitchFamily="34" charset="0"/>
              <a:buChar char="•"/>
            </a:pPr>
            <a:r>
              <a:rPr sz="3200" dirty="0">
                <a:latin typeface="Arial" panose="020B0604020202020204" pitchFamily="34" charset="0"/>
                <a:cs typeface="Arial" panose="020B0604020202020204" pitchFamily="34" charset="0"/>
              </a:rPr>
              <a:t>JAVERIA </a:t>
            </a:r>
            <a:r>
              <a:rPr lang="en-US" sz="320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SAEED  </a:t>
            </a:r>
            <a:endParaRPr lang="en-US" sz="3200" dirty="0">
              <a:latin typeface="Arial" panose="020B0604020202020204" pitchFamily="34" charset="0"/>
              <a:cs typeface="Arial" panose="020B0604020202020204" pitchFamily="34" charset="0"/>
            </a:endParaRPr>
          </a:p>
          <a:p>
            <a:pPr marL="2380614" marR="3278504" indent="-457200" algn="ctr">
              <a:lnSpc>
                <a:spcPct val="116700"/>
              </a:lnSpc>
              <a:spcBef>
                <a:spcPts val="1070"/>
              </a:spcBef>
              <a:buFont typeface="Arial" panose="020B0604020202020204" pitchFamily="34" charset="0"/>
              <a:buChar char="•"/>
            </a:pPr>
            <a:r>
              <a:rPr sz="3200" dirty="0">
                <a:latin typeface="Arial" panose="020B0604020202020204" pitchFamily="34" charset="0"/>
                <a:cs typeface="Arial" panose="020B0604020202020204" pitchFamily="34" charset="0"/>
              </a:rPr>
              <a:t>SYED</a:t>
            </a:r>
            <a:r>
              <a:rPr lang="en-SG" sz="320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TALAL</a:t>
            </a:r>
            <a:r>
              <a:rPr lang="en-US" sz="320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 HAIDER  </a:t>
            </a:r>
            <a:endParaRPr lang="en-US" sz="3200" dirty="0">
              <a:latin typeface="Arial" panose="020B0604020202020204" pitchFamily="34" charset="0"/>
              <a:cs typeface="Arial" panose="020B0604020202020204" pitchFamily="34" charset="0"/>
            </a:endParaRPr>
          </a:p>
          <a:p>
            <a:pPr marL="2380614" marR="3278504" indent="-457200" algn="ctr">
              <a:lnSpc>
                <a:spcPct val="116700"/>
              </a:lnSpc>
              <a:spcBef>
                <a:spcPts val="1070"/>
              </a:spcBef>
              <a:buFont typeface="Arial" panose="020B0604020202020204" pitchFamily="34" charset="0"/>
              <a:buChar char="•"/>
            </a:pPr>
            <a:r>
              <a:rPr sz="3200" dirty="0">
                <a:latin typeface="Arial" panose="020B0604020202020204" pitchFamily="34" charset="0"/>
                <a:cs typeface="Arial" panose="020B0604020202020204" pitchFamily="34" charset="0"/>
              </a:rPr>
              <a:t>ZUBAIR </a:t>
            </a:r>
            <a:r>
              <a:rPr lang="en-US" sz="320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AHMED  </a:t>
            </a:r>
            <a:endParaRPr lang="en-US" sz="3200" dirty="0">
              <a:latin typeface="Arial" panose="020B0604020202020204" pitchFamily="34" charset="0"/>
              <a:cs typeface="Arial" panose="020B0604020202020204" pitchFamily="34" charset="0"/>
            </a:endParaRPr>
          </a:p>
          <a:p>
            <a:pPr marL="2380614" marR="3278504" indent="-457200" algn="ctr">
              <a:lnSpc>
                <a:spcPct val="116700"/>
              </a:lnSpc>
              <a:spcBef>
                <a:spcPts val="1070"/>
              </a:spcBef>
              <a:buFont typeface="Arial" panose="020B0604020202020204" pitchFamily="34" charset="0"/>
              <a:buChar char="•"/>
            </a:pPr>
            <a:r>
              <a:rPr sz="3200" dirty="0">
                <a:latin typeface="Arial" panose="020B0604020202020204" pitchFamily="34" charset="0"/>
                <a:cs typeface="Arial" panose="020B0604020202020204" pitchFamily="34" charset="0"/>
              </a:rPr>
              <a:t>SYED M MUSTAFA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371600" y="0"/>
            <a:ext cx="16535400" cy="10096500"/>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533126" y="4868693"/>
            <a:ext cx="2755265" cy="5418455"/>
          </a:xfrm>
          <a:custGeom>
            <a:avLst/>
            <a:gdLst/>
            <a:ahLst/>
            <a:cxnLst/>
            <a:rect l="l" t="t" r="r" b="b"/>
            <a:pathLst>
              <a:path w="2755265" h="5418455">
                <a:moveTo>
                  <a:pt x="2754872" y="5418306"/>
                </a:moveTo>
                <a:lnTo>
                  <a:pt x="2663433" y="5418306"/>
                </a:lnTo>
                <a:lnTo>
                  <a:pt x="0" y="2754872"/>
                </a:lnTo>
                <a:lnTo>
                  <a:pt x="2754872" y="0"/>
                </a:lnTo>
                <a:lnTo>
                  <a:pt x="2754872" y="5418306"/>
                </a:lnTo>
                <a:close/>
              </a:path>
            </a:pathLst>
          </a:custGeom>
          <a:solidFill>
            <a:srgbClr val="002629"/>
          </a:solidFill>
        </p:spPr>
        <p:txBody>
          <a:bodyPr wrap="square" lIns="0" tIns="0" rIns="0" bIns="0" rtlCol="0"/>
          <a:lstStyle/>
          <a:p>
            <a:endParaRPr dirty="0"/>
          </a:p>
        </p:txBody>
      </p:sp>
      <p:sp>
        <p:nvSpPr>
          <p:cNvPr id="3" name="object 3"/>
          <p:cNvSpPr/>
          <p:nvPr/>
        </p:nvSpPr>
        <p:spPr>
          <a:xfrm>
            <a:off x="0" y="150220"/>
            <a:ext cx="2755265" cy="5509895"/>
          </a:xfrm>
          <a:custGeom>
            <a:avLst/>
            <a:gdLst/>
            <a:ahLst/>
            <a:cxnLst/>
            <a:rect l="l" t="t" r="r" b="b"/>
            <a:pathLst>
              <a:path w="2755265" h="5509895">
                <a:moveTo>
                  <a:pt x="0" y="0"/>
                </a:moveTo>
                <a:lnTo>
                  <a:pt x="2754733" y="2754733"/>
                </a:lnTo>
                <a:lnTo>
                  <a:pt x="0" y="5509466"/>
                </a:lnTo>
                <a:lnTo>
                  <a:pt x="0" y="0"/>
                </a:lnTo>
                <a:close/>
              </a:path>
            </a:pathLst>
          </a:custGeom>
          <a:solidFill>
            <a:srgbClr val="002629"/>
          </a:solidFill>
        </p:spPr>
        <p:txBody>
          <a:bodyPr wrap="square" lIns="0" tIns="0" rIns="0" bIns="0" rtlCol="0"/>
          <a:lstStyle/>
          <a:p>
            <a:endParaRPr dirty="0"/>
          </a:p>
        </p:txBody>
      </p:sp>
      <p:sp>
        <p:nvSpPr>
          <p:cNvPr id="4" name="object 4"/>
          <p:cNvSpPr/>
          <p:nvPr/>
        </p:nvSpPr>
        <p:spPr>
          <a:xfrm>
            <a:off x="15955671" y="5292091"/>
            <a:ext cx="2332355" cy="4664710"/>
          </a:xfrm>
          <a:custGeom>
            <a:avLst/>
            <a:gdLst/>
            <a:ahLst/>
            <a:cxnLst/>
            <a:rect l="l" t="t" r="r" b="b"/>
            <a:pathLst>
              <a:path w="2332355" h="4664709">
                <a:moveTo>
                  <a:pt x="2332326" y="4664653"/>
                </a:moveTo>
                <a:lnTo>
                  <a:pt x="0" y="2332326"/>
                </a:lnTo>
                <a:lnTo>
                  <a:pt x="2332326" y="0"/>
                </a:lnTo>
                <a:lnTo>
                  <a:pt x="2332326" y="216777"/>
                </a:lnTo>
                <a:lnTo>
                  <a:pt x="219083" y="2330020"/>
                </a:lnTo>
                <a:lnTo>
                  <a:pt x="2332326" y="4443263"/>
                </a:lnTo>
                <a:lnTo>
                  <a:pt x="2332326" y="4664653"/>
                </a:lnTo>
                <a:close/>
              </a:path>
            </a:pathLst>
          </a:custGeom>
          <a:solidFill>
            <a:srgbClr val="FFFFFF"/>
          </a:solidFill>
        </p:spPr>
        <p:txBody>
          <a:bodyPr wrap="square" lIns="0" tIns="0" rIns="0" bIns="0" rtlCol="0"/>
          <a:lstStyle/>
          <a:p>
            <a:endParaRPr dirty="0"/>
          </a:p>
        </p:txBody>
      </p:sp>
      <p:sp>
        <p:nvSpPr>
          <p:cNvPr id="5" name="object 5"/>
          <p:cNvSpPr/>
          <p:nvPr/>
        </p:nvSpPr>
        <p:spPr>
          <a:xfrm>
            <a:off x="0" y="571912"/>
            <a:ext cx="2332355" cy="4664710"/>
          </a:xfrm>
          <a:custGeom>
            <a:avLst/>
            <a:gdLst/>
            <a:ahLst/>
            <a:cxnLst/>
            <a:rect l="l" t="t" r="r" b="b"/>
            <a:pathLst>
              <a:path w="2332355" h="4664710">
                <a:moveTo>
                  <a:pt x="0" y="0"/>
                </a:moveTo>
                <a:lnTo>
                  <a:pt x="2332222" y="2332222"/>
                </a:lnTo>
                <a:lnTo>
                  <a:pt x="0" y="4664444"/>
                </a:lnTo>
                <a:lnTo>
                  <a:pt x="0" y="4447666"/>
                </a:lnTo>
                <a:lnTo>
                  <a:pt x="2113138" y="2334528"/>
                </a:lnTo>
                <a:lnTo>
                  <a:pt x="0" y="221389"/>
                </a:lnTo>
                <a:lnTo>
                  <a:pt x="0" y="0"/>
                </a:lnTo>
                <a:close/>
              </a:path>
            </a:pathLst>
          </a:custGeom>
          <a:solidFill>
            <a:srgbClr val="FFFFFF"/>
          </a:solidFill>
        </p:spPr>
        <p:txBody>
          <a:bodyPr wrap="square" lIns="0" tIns="0" rIns="0" bIns="0" rtlCol="0"/>
          <a:lstStyle/>
          <a:p>
            <a:endParaRPr dirty="0"/>
          </a:p>
        </p:txBody>
      </p:sp>
      <p:sp>
        <p:nvSpPr>
          <p:cNvPr id="6" name="object 6"/>
          <p:cNvSpPr/>
          <p:nvPr/>
        </p:nvSpPr>
        <p:spPr>
          <a:xfrm>
            <a:off x="15533126" y="3"/>
            <a:ext cx="2755265" cy="5137150"/>
          </a:xfrm>
          <a:custGeom>
            <a:avLst/>
            <a:gdLst/>
            <a:ahLst/>
            <a:cxnLst/>
            <a:rect l="l" t="t" r="r" b="b"/>
            <a:pathLst>
              <a:path w="2755265" h="5137150">
                <a:moveTo>
                  <a:pt x="2754872" y="5136561"/>
                </a:moveTo>
                <a:lnTo>
                  <a:pt x="0" y="2381688"/>
                </a:lnTo>
                <a:lnTo>
                  <a:pt x="2381688" y="0"/>
                </a:lnTo>
                <a:lnTo>
                  <a:pt x="2754872" y="0"/>
                </a:lnTo>
                <a:lnTo>
                  <a:pt x="2754872" y="5136561"/>
                </a:lnTo>
                <a:close/>
              </a:path>
            </a:pathLst>
          </a:custGeom>
          <a:solidFill>
            <a:srgbClr val="002629"/>
          </a:solidFill>
        </p:spPr>
        <p:txBody>
          <a:bodyPr wrap="square" lIns="0" tIns="0" rIns="0" bIns="0" rtlCol="0"/>
          <a:lstStyle/>
          <a:p>
            <a:endParaRPr dirty="0"/>
          </a:p>
        </p:txBody>
      </p:sp>
      <p:sp>
        <p:nvSpPr>
          <p:cNvPr id="7" name="object 7"/>
          <p:cNvSpPr/>
          <p:nvPr/>
        </p:nvSpPr>
        <p:spPr>
          <a:xfrm>
            <a:off x="0" y="5392088"/>
            <a:ext cx="2755265" cy="4895215"/>
          </a:xfrm>
          <a:custGeom>
            <a:avLst/>
            <a:gdLst/>
            <a:ahLst/>
            <a:cxnLst/>
            <a:rect l="l" t="t" r="r" b="b"/>
            <a:pathLst>
              <a:path w="2755265" h="4895215">
                <a:moveTo>
                  <a:pt x="0" y="0"/>
                </a:moveTo>
                <a:lnTo>
                  <a:pt x="2754788" y="2754788"/>
                </a:lnTo>
                <a:lnTo>
                  <a:pt x="614665" y="4894910"/>
                </a:lnTo>
                <a:lnTo>
                  <a:pt x="0" y="4894910"/>
                </a:lnTo>
                <a:lnTo>
                  <a:pt x="0" y="0"/>
                </a:lnTo>
                <a:close/>
              </a:path>
            </a:pathLst>
          </a:custGeom>
          <a:solidFill>
            <a:srgbClr val="002629"/>
          </a:solidFill>
        </p:spPr>
        <p:txBody>
          <a:bodyPr wrap="square" lIns="0" tIns="0" rIns="0" bIns="0" rtlCol="0"/>
          <a:lstStyle/>
          <a:p>
            <a:endParaRPr dirty="0"/>
          </a:p>
        </p:txBody>
      </p:sp>
      <p:sp>
        <p:nvSpPr>
          <p:cNvPr id="8" name="object 8"/>
          <p:cNvSpPr/>
          <p:nvPr/>
        </p:nvSpPr>
        <p:spPr>
          <a:xfrm>
            <a:off x="15865989" y="3"/>
            <a:ext cx="2422525" cy="4803140"/>
          </a:xfrm>
          <a:custGeom>
            <a:avLst/>
            <a:gdLst/>
            <a:ahLst/>
            <a:cxnLst/>
            <a:rect l="l" t="t" r="r" b="b"/>
            <a:pathLst>
              <a:path w="2422525" h="4803140">
                <a:moveTo>
                  <a:pt x="2422010" y="4802542"/>
                </a:moveTo>
                <a:lnTo>
                  <a:pt x="0" y="2380532"/>
                </a:lnTo>
                <a:lnTo>
                  <a:pt x="2380532" y="0"/>
                </a:lnTo>
                <a:lnTo>
                  <a:pt x="2422010" y="0"/>
                </a:lnTo>
                <a:lnTo>
                  <a:pt x="2422010" y="128246"/>
                </a:lnTo>
                <a:lnTo>
                  <a:pt x="171530" y="2378726"/>
                </a:lnTo>
                <a:lnTo>
                  <a:pt x="2422010" y="4629206"/>
                </a:lnTo>
                <a:lnTo>
                  <a:pt x="2422010" y="4802542"/>
                </a:lnTo>
                <a:close/>
              </a:path>
            </a:pathLst>
          </a:custGeom>
          <a:solidFill>
            <a:srgbClr val="FFB000"/>
          </a:solidFill>
        </p:spPr>
        <p:txBody>
          <a:bodyPr wrap="square" lIns="0" tIns="0" rIns="0" bIns="0" rtlCol="0"/>
          <a:lstStyle/>
          <a:p>
            <a:endParaRPr dirty="0"/>
          </a:p>
        </p:txBody>
      </p:sp>
      <p:sp>
        <p:nvSpPr>
          <p:cNvPr id="9" name="object 9"/>
          <p:cNvSpPr/>
          <p:nvPr/>
        </p:nvSpPr>
        <p:spPr>
          <a:xfrm>
            <a:off x="0" y="5726129"/>
            <a:ext cx="2422525" cy="4561205"/>
          </a:xfrm>
          <a:custGeom>
            <a:avLst/>
            <a:gdLst/>
            <a:ahLst/>
            <a:cxnLst/>
            <a:rect l="l" t="t" r="r" b="b"/>
            <a:pathLst>
              <a:path w="2422525" h="4561205">
                <a:moveTo>
                  <a:pt x="0" y="0"/>
                </a:moveTo>
                <a:lnTo>
                  <a:pt x="2421928" y="2421928"/>
                </a:lnTo>
                <a:lnTo>
                  <a:pt x="282986" y="4560870"/>
                </a:lnTo>
                <a:lnTo>
                  <a:pt x="113261" y="4560870"/>
                </a:lnTo>
                <a:lnTo>
                  <a:pt x="2250397" y="2423734"/>
                </a:lnTo>
                <a:lnTo>
                  <a:pt x="0" y="173336"/>
                </a:lnTo>
                <a:lnTo>
                  <a:pt x="0" y="0"/>
                </a:lnTo>
                <a:close/>
              </a:path>
            </a:pathLst>
          </a:custGeom>
          <a:solidFill>
            <a:srgbClr val="FFB000"/>
          </a:solidFill>
        </p:spPr>
        <p:txBody>
          <a:bodyPr wrap="square" lIns="0" tIns="0" rIns="0" bIns="0" rtlCol="0"/>
          <a:lstStyle/>
          <a:p>
            <a:endParaRPr dirty="0"/>
          </a:p>
        </p:txBody>
      </p:sp>
      <p:sp>
        <p:nvSpPr>
          <p:cNvPr id="10" name="object 10"/>
          <p:cNvSpPr/>
          <p:nvPr/>
        </p:nvSpPr>
        <p:spPr>
          <a:xfrm>
            <a:off x="16189289" y="2113106"/>
            <a:ext cx="2099310" cy="4197985"/>
          </a:xfrm>
          <a:custGeom>
            <a:avLst/>
            <a:gdLst/>
            <a:ahLst/>
            <a:cxnLst/>
            <a:rect l="l" t="t" r="r" b="b"/>
            <a:pathLst>
              <a:path w="2099309" h="4197985">
                <a:moveTo>
                  <a:pt x="2098711" y="4197422"/>
                </a:moveTo>
                <a:lnTo>
                  <a:pt x="0" y="2098711"/>
                </a:lnTo>
                <a:lnTo>
                  <a:pt x="2098711" y="0"/>
                </a:lnTo>
                <a:lnTo>
                  <a:pt x="2098711" y="4197422"/>
                </a:lnTo>
                <a:close/>
              </a:path>
            </a:pathLst>
          </a:custGeom>
          <a:solidFill>
            <a:srgbClr val="000000">
              <a:alpha val="29798"/>
            </a:srgbClr>
          </a:solidFill>
        </p:spPr>
        <p:txBody>
          <a:bodyPr wrap="square" lIns="0" tIns="0" rIns="0" bIns="0" rtlCol="0"/>
          <a:lstStyle/>
          <a:p>
            <a:endParaRPr dirty="0"/>
          </a:p>
        </p:txBody>
      </p:sp>
      <p:sp>
        <p:nvSpPr>
          <p:cNvPr id="11" name="object 11"/>
          <p:cNvSpPr/>
          <p:nvPr/>
        </p:nvSpPr>
        <p:spPr>
          <a:xfrm>
            <a:off x="0" y="4218151"/>
            <a:ext cx="2098675" cy="4197350"/>
          </a:xfrm>
          <a:custGeom>
            <a:avLst/>
            <a:gdLst/>
            <a:ahLst/>
            <a:cxnLst/>
            <a:rect l="l" t="t" r="r" b="b"/>
            <a:pathLst>
              <a:path w="2098675" h="4197350">
                <a:moveTo>
                  <a:pt x="0" y="0"/>
                </a:moveTo>
                <a:lnTo>
                  <a:pt x="2098676" y="2098676"/>
                </a:lnTo>
                <a:lnTo>
                  <a:pt x="0" y="4197352"/>
                </a:lnTo>
                <a:lnTo>
                  <a:pt x="0" y="0"/>
                </a:lnTo>
                <a:close/>
              </a:path>
            </a:pathLst>
          </a:custGeom>
          <a:solidFill>
            <a:srgbClr val="000000">
              <a:alpha val="29798"/>
            </a:srgbClr>
          </a:solidFill>
        </p:spPr>
        <p:txBody>
          <a:bodyPr wrap="square" lIns="0" tIns="0" rIns="0" bIns="0" rtlCol="0"/>
          <a:lstStyle/>
          <a:p>
            <a:endParaRPr dirty="0"/>
          </a:p>
        </p:txBody>
      </p:sp>
      <p:sp>
        <p:nvSpPr>
          <p:cNvPr id="12" name="object 12"/>
          <p:cNvSpPr/>
          <p:nvPr/>
        </p:nvSpPr>
        <p:spPr>
          <a:xfrm>
            <a:off x="16279976" y="2203794"/>
            <a:ext cx="2008505" cy="4016375"/>
          </a:xfrm>
          <a:custGeom>
            <a:avLst/>
            <a:gdLst/>
            <a:ahLst/>
            <a:cxnLst/>
            <a:rect l="l" t="t" r="r" b="b"/>
            <a:pathLst>
              <a:path w="2008505" h="4016375">
                <a:moveTo>
                  <a:pt x="2008022" y="4016045"/>
                </a:moveTo>
                <a:lnTo>
                  <a:pt x="0" y="2008022"/>
                </a:lnTo>
                <a:lnTo>
                  <a:pt x="2008022" y="0"/>
                </a:lnTo>
                <a:lnTo>
                  <a:pt x="2008022" y="4016045"/>
                </a:lnTo>
                <a:close/>
              </a:path>
            </a:pathLst>
          </a:custGeom>
          <a:solidFill>
            <a:srgbClr val="FFB000"/>
          </a:solidFill>
        </p:spPr>
        <p:txBody>
          <a:bodyPr wrap="square" lIns="0" tIns="0" rIns="0" bIns="0" rtlCol="0"/>
          <a:lstStyle/>
          <a:p>
            <a:endParaRPr dirty="0"/>
          </a:p>
        </p:txBody>
      </p:sp>
      <p:sp>
        <p:nvSpPr>
          <p:cNvPr id="13" name="object 13"/>
          <p:cNvSpPr/>
          <p:nvPr/>
        </p:nvSpPr>
        <p:spPr>
          <a:xfrm>
            <a:off x="0" y="4308847"/>
            <a:ext cx="2008505" cy="4016375"/>
          </a:xfrm>
          <a:custGeom>
            <a:avLst/>
            <a:gdLst/>
            <a:ahLst/>
            <a:cxnLst/>
            <a:rect l="l" t="t" r="r" b="b"/>
            <a:pathLst>
              <a:path w="2008505" h="4016375">
                <a:moveTo>
                  <a:pt x="0" y="0"/>
                </a:moveTo>
                <a:lnTo>
                  <a:pt x="2007979" y="2007979"/>
                </a:lnTo>
                <a:lnTo>
                  <a:pt x="0" y="4015959"/>
                </a:lnTo>
                <a:lnTo>
                  <a:pt x="0" y="0"/>
                </a:lnTo>
                <a:close/>
              </a:path>
            </a:pathLst>
          </a:custGeom>
          <a:solidFill>
            <a:srgbClr val="FFB000"/>
          </a:solidFill>
        </p:spPr>
        <p:txBody>
          <a:bodyPr wrap="square" lIns="0" tIns="0" rIns="0" bIns="0" rtlCol="0"/>
          <a:lstStyle/>
          <a:p>
            <a:endParaRPr dirty="0"/>
          </a:p>
        </p:txBody>
      </p:sp>
      <p:sp>
        <p:nvSpPr>
          <p:cNvPr id="14" name="object 14"/>
          <p:cNvSpPr/>
          <p:nvPr/>
        </p:nvSpPr>
        <p:spPr>
          <a:xfrm>
            <a:off x="16639940" y="2565480"/>
            <a:ext cx="1648460" cy="3296285"/>
          </a:xfrm>
          <a:custGeom>
            <a:avLst/>
            <a:gdLst/>
            <a:ahLst/>
            <a:cxnLst/>
            <a:rect l="l" t="t" r="r" b="b"/>
            <a:pathLst>
              <a:path w="1648459" h="3296285">
                <a:moveTo>
                  <a:pt x="1648059" y="3296118"/>
                </a:moveTo>
                <a:lnTo>
                  <a:pt x="0" y="1648059"/>
                </a:lnTo>
                <a:lnTo>
                  <a:pt x="1648059" y="0"/>
                </a:lnTo>
                <a:lnTo>
                  <a:pt x="1648059" y="185269"/>
                </a:lnTo>
                <a:lnTo>
                  <a:pt x="187240" y="1646088"/>
                </a:lnTo>
                <a:lnTo>
                  <a:pt x="1648059" y="3106907"/>
                </a:lnTo>
                <a:lnTo>
                  <a:pt x="1648059" y="3296118"/>
                </a:lnTo>
                <a:close/>
              </a:path>
            </a:pathLst>
          </a:custGeom>
          <a:solidFill>
            <a:srgbClr val="FFFFFF"/>
          </a:solidFill>
        </p:spPr>
        <p:txBody>
          <a:bodyPr wrap="square" lIns="0" tIns="0" rIns="0" bIns="0" rtlCol="0"/>
          <a:lstStyle/>
          <a:p>
            <a:endParaRPr dirty="0"/>
          </a:p>
        </p:txBody>
      </p:sp>
      <p:sp>
        <p:nvSpPr>
          <p:cNvPr id="15" name="object 15"/>
          <p:cNvSpPr/>
          <p:nvPr/>
        </p:nvSpPr>
        <p:spPr>
          <a:xfrm>
            <a:off x="0" y="4667052"/>
            <a:ext cx="1648460" cy="3296285"/>
          </a:xfrm>
          <a:custGeom>
            <a:avLst/>
            <a:gdLst/>
            <a:ahLst/>
            <a:cxnLst/>
            <a:rect l="l" t="t" r="r" b="b"/>
            <a:pathLst>
              <a:path w="1648460" h="3296284">
                <a:moveTo>
                  <a:pt x="0" y="0"/>
                </a:moveTo>
                <a:lnTo>
                  <a:pt x="1647910" y="1647910"/>
                </a:lnTo>
                <a:lnTo>
                  <a:pt x="0" y="3295820"/>
                </a:lnTo>
                <a:lnTo>
                  <a:pt x="0" y="3110550"/>
                </a:lnTo>
                <a:lnTo>
                  <a:pt x="1460669" y="1649880"/>
                </a:lnTo>
                <a:lnTo>
                  <a:pt x="0" y="189211"/>
                </a:lnTo>
                <a:lnTo>
                  <a:pt x="0" y="0"/>
                </a:lnTo>
                <a:close/>
              </a:path>
            </a:pathLst>
          </a:custGeom>
          <a:solidFill>
            <a:srgbClr val="FFFFFF"/>
          </a:solidFill>
        </p:spPr>
        <p:txBody>
          <a:bodyPr wrap="square" lIns="0" tIns="0" rIns="0" bIns="0" rtlCol="0"/>
          <a:lstStyle/>
          <a:p>
            <a:endParaRPr dirty="0"/>
          </a:p>
        </p:txBody>
      </p:sp>
      <p:sp>
        <p:nvSpPr>
          <p:cNvPr id="16" name="object 16"/>
          <p:cNvSpPr/>
          <p:nvPr/>
        </p:nvSpPr>
        <p:spPr>
          <a:xfrm>
            <a:off x="4111233" y="1185592"/>
            <a:ext cx="9629775" cy="2390775"/>
          </a:xfrm>
          <a:custGeom>
            <a:avLst/>
            <a:gdLst/>
            <a:ahLst/>
            <a:cxnLst/>
            <a:rect l="l" t="t" r="r" b="b"/>
            <a:pathLst>
              <a:path w="9629775" h="2390775">
                <a:moveTo>
                  <a:pt x="9629775" y="2390775"/>
                </a:moveTo>
                <a:lnTo>
                  <a:pt x="0" y="2390775"/>
                </a:lnTo>
                <a:lnTo>
                  <a:pt x="0" y="0"/>
                </a:lnTo>
                <a:lnTo>
                  <a:pt x="9629775" y="0"/>
                </a:lnTo>
                <a:lnTo>
                  <a:pt x="9629775" y="2390775"/>
                </a:lnTo>
                <a:close/>
              </a:path>
            </a:pathLst>
          </a:custGeom>
          <a:solidFill>
            <a:srgbClr val="FFB000"/>
          </a:solidFill>
        </p:spPr>
        <p:txBody>
          <a:bodyPr wrap="square" lIns="0" tIns="0" rIns="0" bIns="0" rtlCol="0"/>
          <a:lstStyle/>
          <a:p>
            <a:endParaRPr dirty="0"/>
          </a:p>
        </p:txBody>
      </p:sp>
      <p:sp>
        <p:nvSpPr>
          <p:cNvPr id="17" name="object 17"/>
          <p:cNvSpPr/>
          <p:nvPr/>
        </p:nvSpPr>
        <p:spPr>
          <a:xfrm>
            <a:off x="4124473" y="4463661"/>
            <a:ext cx="9629775" cy="3004262"/>
          </a:xfrm>
          <a:custGeom>
            <a:avLst/>
            <a:gdLst/>
            <a:ahLst/>
            <a:cxnLst/>
            <a:rect l="l" t="t" r="r" b="b"/>
            <a:pathLst>
              <a:path w="9629775" h="2552700">
                <a:moveTo>
                  <a:pt x="9629775" y="2552700"/>
                </a:moveTo>
                <a:lnTo>
                  <a:pt x="0" y="2552700"/>
                </a:lnTo>
                <a:lnTo>
                  <a:pt x="0" y="0"/>
                </a:lnTo>
                <a:lnTo>
                  <a:pt x="9629775" y="0"/>
                </a:lnTo>
                <a:lnTo>
                  <a:pt x="9629775" y="2552700"/>
                </a:lnTo>
                <a:close/>
              </a:path>
            </a:pathLst>
          </a:custGeom>
          <a:solidFill>
            <a:srgbClr val="FFB000"/>
          </a:solidFill>
        </p:spPr>
        <p:txBody>
          <a:bodyPr wrap="square" lIns="0" tIns="0" rIns="0" bIns="0" rtlCol="0"/>
          <a:lstStyle/>
          <a:p>
            <a:endParaRPr dirty="0"/>
          </a:p>
        </p:txBody>
      </p:sp>
      <p:sp>
        <p:nvSpPr>
          <p:cNvPr id="18" name="object 18"/>
          <p:cNvSpPr/>
          <p:nvPr/>
        </p:nvSpPr>
        <p:spPr>
          <a:xfrm>
            <a:off x="4218432" y="1255775"/>
            <a:ext cx="6458712" cy="804672"/>
          </a:xfrm>
          <a:prstGeom prst="rect">
            <a:avLst/>
          </a:prstGeom>
          <a:blipFill>
            <a:blip r:embed="rId2" cstate="print"/>
            <a:stretch>
              <a:fillRect/>
            </a:stretch>
          </a:blipFill>
        </p:spPr>
        <p:txBody>
          <a:bodyPr wrap="square" lIns="0" tIns="0" rIns="0" bIns="0" rtlCol="0"/>
          <a:lstStyle/>
          <a:p>
            <a:endParaRPr dirty="0"/>
          </a:p>
        </p:txBody>
      </p:sp>
      <p:sp>
        <p:nvSpPr>
          <p:cNvPr id="19" name="object 19"/>
          <p:cNvSpPr/>
          <p:nvPr/>
        </p:nvSpPr>
        <p:spPr>
          <a:xfrm>
            <a:off x="4450079" y="4498847"/>
            <a:ext cx="9125712" cy="804672"/>
          </a:xfrm>
          <a:prstGeom prst="rect">
            <a:avLst/>
          </a:prstGeom>
          <a:blipFill>
            <a:blip r:embed="rId3" cstate="print"/>
            <a:stretch>
              <a:fillRect/>
            </a:stretch>
          </a:blipFill>
        </p:spPr>
        <p:txBody>
          <a:bodyPr wrap="square" lIns="0" tIns="0" rIns="0" bIns="0" rtlCol="0"/>
          <a:lstStyle/>
          <a:p>
            <a:endParaRPr dirty="0"/>
          </a:p>
        </p:txBody>
      </p:sp>
      <p:sp>
        <p:nvSpPr>
          <p:cNvPr id="20" name="object 20"/>
          <p:cNvSpPr txBox="1"/>
          <p:nvPr/>
        </p:nvSpPr>
        <p:spPr>
          <a:xfrm>
            <a:off x="4111233" y="1185592"/>
            <a:ext cx="9629775" cy="1912127"/>
          </a:xfrm>
          <a:prstGeom prst="rect">
            <a:avLst/>
          </a:prstGeom>
        </p:spPr>
        <p:txBody>
          <a:bodyPr vert="horz" wrap="square" lIns="0" tIns="0" rIns="0" bIns="0" rtlCol="0">
            <a:spAutoFit/>
          </a:bodyPr>
          <a:lstStyle/>
          <a:p>
            <a:pPr>
              <a:lnSpc>
                <a:spcPct val="100000"/>
              </a:lnSpc>
            </a:pPr>
            <a:endParaRPr sz="2700" dirty="0">
              <a:latin typeface="Times New Roman"/>
              <a:cs typeface="Times New Roman"/>
            </a:endParaRPr>
          </a:p>
          <a:p>
            <a:pPr marL="448309" marR="1087120" algn="just">
              <a:lnSpc>
                <a:spcPct val="115399"/>
              </a:lnSpc>
              <a:spcBef>
                <a:spcPts val="1955"/>
              </a:spcBef>
            </a:pPr>
            <a:r>
              <a:rPr sz="2400" b="1" spc="-155" dirty="0">
                <a:latin typeface="Arial" panose="020B0604020202020204" pitchFamily="34" charset="0"/>
                <a:cs typeface="Arial" panose="020B0604020202020204" pitchFamily="34" charset="0"/>
              </a:rPr>
              <a:t>The </a:t>
            </a:r>
            <a:r>
              <a:rPr sz="2400" b="1" spc="-70" dirty="0">
                <a:latin typeface="Arial" panose="020B0604020202020204" pitchFamily="34" charset="0"/>
                <a:cs typeface="Arial" panose="020B0604020202020204" pitchFamily="34" charset="0"/>
              </a:rPr>
              <a:t>term </a:t>
            </a:r>
            <a:r>
              <a:rPr sz="2400" b="1" spc="-90" dirty="0">
                <a:latin typeface="Arial" panose="020B0604020202020204" pitchFamily="34" charset="0"/>
                <a:cs typeface="Arial" panose="020B0604020202020204" pitchFamily="34" charset="0"/>
              </a:rPr>
              <a:t>"data </a:t>
            </a:r>
            <a:r>
              <a:rPr sz="2400" b="1" spc="-100" dirty="0">
                <a:latin typeface="Arial" panose="020B0604020202020204" pitchFamily="34" charset="0"/>
                <a:cs typeface="Arial" panose="020B0604020202020204" pitchFamily="34" charset="0"/>
              </a:rPr>
              <a:t>mining" </a:t>
            </a:r>
            <a:r>
              <a:rPr sz="2400" b="1" spc="-165" dirty="0">
                <a:latin typeface="Arial" panose="020B0604020202020204" pitchFamily="34" charset="0"/>
                <a:cs typeface="Arial" panose="020B0604020202020204" pitchFamily="34" charset="0"/>
              </a:rPr>
              <a:t>is </a:t>
            </a:r>
            <a:r>
              <a:rPr sz="2400" b="1" spc="35" dirty="0">
                <a:latin typeface="Arial" panose="020B0604020202020204" pitchFamily="34" charset="0"/>
                <a:cs typeface="Arial" panose="020B0604020202020204" pitchFamily="34" charset="0"/>
              </a:rPr>
              <a:t>a </a:t>
            </a:r>
            <a:r>
              <a:rPr sz="2400" b="1" spc="-80" dirty="0">
                <a:latin typeface="Arial" panose="020B0604020202020204" pitchFamily="34" charset="0"/>
                <a:cs typeface="Arial" panose="020B0604020202020204" pitchFamily="34" charset="0"/>
              </a:rPr>
              <a:t>misnomer, </a:t>
            </a:r>
            <a:r>
              <a:rPr sz="2400" b="1" spc="-55" dirty="0">
                <a:latin typeface="Arial" panose="020B0604020202020204" pitchFamily="34" charset="0"/>
                <a:cs typeface="Arial" panose="020B0604020202020204" pitchFamily="34" charset="0"/>
              </a:rPr>
              <a:t>because </a:t>
            </a:r>
            <a:r>
              <a:rPr sz="2400" b="1" spc="-90" dirty="0">
                <a:latin typeface="Arial" panose="020B0604020202020204" pitchFamily="34" charset="0"/>
                <a:cs typeface="Arial" panose="020B0604020202020204" pitchFamily="34" charset="0"/>
              </a:rPr>
              <a:t>the </a:t>
            </a:r>
            <a:r>
              <a:rPr sz="2400" b="1" spc="-35" dirty="0">
                <a:latin typeface="Arial" panose="020B0604020202020204" pitchFamily="34" charset="0"/>
                <a:cs typeface="Arial" panose="020B0604020202020204" pitchFamily="34" charset="0"/>
              </a:rPr>
              <a:t>goal </a:t>
            </a:r>
            <a:r>
              <a:rPr sz="2400" b="1" spc="-165" dirty="0">
                <a:latin typeface="Arial" panose="020B0604020202020204" pitchFamily="34" charset="0"/>
                <a:cs typeface="Arial" panose="020B0604020202020204" pitchFamily="34" charset="0"/>
              </a:rPr>
              <a:t>is </a:t>
            </a:r>
            <a:r>
              <a:rPr sz="2400" b="1" spc="-90" dirty="0">
                <a:latin typeface="Arial" panose="020B0604020202020204" pitchFamily="34" charset="0"/>
                <a:cs typeface="Arial" panose="020B0604020202020204" pitchFamily="34" charset="0"/>
              </a:rPr>
              <a:t>the  </a:t>
            </a:r>
            <a:r>
              <a:rPr sz="2400" b="1" spc="-120" dirty="0">
                <a:latin typeface="Arial" panose="020B0604020202020204" pitchFamily="34" charset="0"/>
                <a:cs typeface="Arial" panose="020B0604020202020204" pitchFamily="34" charset="0"/>
              </a:rPr>
              <a:t>extraction </a:t>
            </a:r>
            <a:r>
              <a:rPr sz="2400" b="1" spc="-75" dirty="0">
                <a:latin typeface="Arial" panose="020B0604020202020204" pitchFamily="34" charset="0"/>
                <a:cs typeface="Arial" panose="020B0604020202020204" pitchFamily="34" charset="0"/>
              </a:rPr>
              <a:t>of </a:t>
            </a:r>
            <a:r>
              <a:rPr sz="2400" b="1" spc="-80" dirty="0">
                <a:latin typeface="Arial" panose="020B0604020202020204" pitchFamily="34" charset="0"/>
                <a:cs typeface="Arial" panose="020B0604020202020204" pitchFamily="34" charset="0"/>
              </a:rPr>
              <a:t>patterns </a:t>
            </a:r>
            <a:r>
              <a:rPr sz="2400" b="1" spc="10" dirty="0">
                <a:latin typeface="Arial" panose="020B0604020202020204" pitchFamily="34" charset="0"/>
                <a:cs typeface="Arial" panose="020B0604020202020204" pitchFamily="34" charset="0"/>
              </a:rPr>
              <a:t>and </a:t>
            </a:r>
            <a:r>
              <a:rPr sz="2400" b="1" spc="-95" dirty="0">
                <a:latin typeface="Arial" panose="020B0604020202020204" pitchFamily="34" charset="0"/>
                <a:cs typeface="Arial" panose="020B0604020202020204" pitchFamily="34" charset="0"/>
              </a:rPr>
              <a:t>knowledge </a:t>
            </a:r>
            <a:r>
              <a:rPr sz="2400" b="1" spc="-50" dirty="0">
                <a:latin typeface="Arial" panose="020B0604020202020204" pitchFamily="34" charset="0"/>
                <a:cs typeface="Arial" panose="020B0604020202020204" pitchFamily="34" charset="0"/>
              </a:rPr>
              <a:t>from </a:t>
            </a:r>
            <a:r>
              <a:rPr sz="2400" b="1" spc="-65" dirty="0">
                <a:latin typeface="Arial" panose="020B0604020202020204" pitchFamily="34" charset="0"/>
                <a:cs typeface="Arial" panose="020B0604020202020204" pitchFamily="34" charset="0"/>
              </a:rPr>
              <a:t>large </a:t>
            </a:r>
            <a:r>
              <a:rPr sz="2400" b="1" spc="-45" dirty="0">
                <a:latin typeface="Arial" panose="020B0604020202020204" pitchFamily="34" charset="0"/>
                <a:cs typeface="Arial" panose="020B0604020202020204" pitchFamily="34" charset="0"/>
              </a:rPr>
              <a:t>amounts </a:t>
            </a:r>
            <a:r>
              <a:rPr sz="2400" b="1" spc="-75" dirty="0">
                <a:latin typeface="Arial" panose="020B0604020202020204" pitchFamily="34" charset="0"/>
                <a:cs typeface="Arial" panose="020B0604020202020204" pitchFamily="34" charset="0"/>
              </a:rPr>
              <a:t>of  </a:t>
            </a:r>
            <a:r>
              <a:rPr sz="2400" b="1" spc="-65" dirty="0">
                <a:latin typeface="Arial" panose="020B0604020202020204" pitchFamily="34" charset="0"/>
                <a:cs typeface="Arial" panose="020B0604020202020204" pitchFamily="34" charset="0"/>
              </a:rPr>
              <a:t>data, </a:t>
            </a:r>
            <a:r>
              <a:rPr sz="2400" b="1" spc="-75" dirty="0">
                <a:latin typeface="Arial" panose="020B0604020202020204" pitchFamily="34" charset="0"/>
                <a:cs typeface="Arial" panose="020B0604020202020204" pitchFamily="34" charset="0"/>
              </a:rPr>
              <a:t>not </a:t>
            </a:r>
            <a:r>
              <a:rPr sz="2400" b="1" spc="-90" dirty="0">
                <a:latin typeface="Arial" panose="020B0604020202020204" pitchFamily="34" charset="0"/>
                <a:cs typeface="Arial" panose="020B0604020202020204" pitchFamily="34" charset="0"/>
              </a:rPr>
              <a:t>the </a:t>
            </a:r>
            <a:r>
              <a:rPr sz="2400" b="1" spc="-120" dirty="0">
                <a:latin typeface="Arial" panose="020B0604020202020204" pitchFamily="34" charset="0"/>
                <a:cs typeface="Arial" panose="020B0604020202020204" pitchFamily="34" charset="0"/>
              </a:rPr>
              <a:t>extraction </a:t>
            </a:r>
            <a:r>
              <a:rPr sz="2400" b="1" spc="-5" dirty="0">
                <a:latin typeface="Arial" panose="020B0604020202020204" pitchFamily="34" charset="0"/>
                <a:cs typeface="Arial" panose="020B0604020202020204" pitchFamily="34" charset="0"/>
              </a:rPr>
              <a:t>(mining) </a:t>
            </a:r>
            <a:r>
              <a:rPr sz="2400" b="1" spc="-75" dirty="0">
                <a:latin typeface="Arial" panose="020B0604020202020204" pitchFamily="34" charset="0"/>
                <a:cs typeface="Arial" panose="020B0604020202020204" pitchFamily="34" charset="0"/>
              </a:rPr>
              <a:t>of </a:t>
            </a:r>
            <a:r>
              <a:rPr sz="2400" b="1" spc="-15" dirty="0">
                <a:latin typeface="Arial" panose="020B0604020202020204" pitchFamily="34" charset="0"/>
                <a:cs typeface="Arial" panose="020B0604020202020204" pitchFamily="34" charset="0"/>
              </a:rPr>
              <a:t>data</a:t>
            </a:r>
            <a:r>
              <a:rPr sz="2400" b="1" spc="-440" dirty="0">
                <a:latin typeface="Arial" panose="020B0604020202020204" pitchFamily="34" charset="0"/>
                <a:cs typeface="Arial" panose="020B0604020202020204" pitchFamily="34" charset="0"/>
              </a:rPr>
              <a:t> </a:t>
            </a:r>
            <a:r>
              <a:rPr sz="2400" b="1" spc="-155" dirty="0">
                <a:latin typeface="Arial" panose="020B0604020202020204" pitchFamily="34" charset="0"/>
                <a:cs typeface="Arial" panose="020B0604020202020204" pitchFamily="34" charset="0"/>
              </a:rPr>
              <a:t>itself</a:t>
            </a:r>
            <a:r>
              <a:rPr sz="1950" spc="-155" dirty="0">
                <a:latin typeface="Arial" panose="020B0604020202020204" pitchFamily="34" charset="0"/>
                <a:cs typeface="Arial" panose="020B0604020202020204" pitchFamily="34" charset="0"/>
              </a:rPr>
              <a:t>.</a:t>
            </a:r>
            <a:endParaRPr sz="1950" dirty="0">
              <a:latin typeface="Arial" panose="020B0604020202020204" pitchFamily="34" charset="0"/>
              <a:cs typeface="Arial" panose="020B0604020202020204" pitchFamily="34" charset="0"/>
            </a:endParaRPr>
          </a:p>
        </p:txBody>
      </p:sp>
      <p:sp>
        <p:nvSpPr>
          <p:cNvPr id="21" name="object 21"/>
          <p:cNvSpPr txBox="1"/>
          <p:nvPr/>
        </p:nvSpPr>
        <p:spPr>
          <a:xfrm>
            <a:off x="4111233" y="4425238"/>
            <a:ext cx="9629775" cy="2775119"/>
          </a:xfrm>
          <a:prstGeom prst="rect">
            <a:avLst/>
          </a:prstGeom>
        </p:spPr>
        <p:txBody>
          <a:bodyPr vert="horz" wrap="square" lIns="0" tIns="0" rIns="0" bIns="0" rtlCol="0">
            <a:spAutoFit/>
          </a:bodyPr>
          <a:lstStyle/>
          <a:p>
            <a:pPr>
              <a:lnSpc>
                <a:spcPct val="100000"/>
              </a:lnSpc>
            </a:pPr>
            <a:endParaRPr sz="2700" dirty="0">
              <a:latin typeface="Times New Roman"/>
              <a:cs typeface="Times New Roman"/>
            </a:endParaRPr>
          </a:p>
          <a:p>
            <a:pPr marL="502284" indent="-54610">
              <a:lnSpc>
                <a:spcPct val="100000"/>
              </a:lnSpc>
              <a:spcBef>
                <a:spcPts val="2425"/>
              </a:spcBef>
              <a:buSzPct val="94871"/>
              <a:buChar char="·"/>
              <a:tabLst>
                <a:tab pos="502920" algn="l"/>
              </a:tabLst>
            </a:pPr>
            <a:r>
              <a:rPr sz="2400" b="1" spc="-95" dirty="0">
                <a:latin typeface="Arial" panose="020B0604020202020204" pitchFamily="34" charset="0"/>
                <a:cs typeface="Arial" panose="020B0604020202020204" pitchFamily="34" charset="0"/>
              </a:rPr>
              <a:t>pictorial </a:t>
            </a:r>
            <a:r>
              <a:rPr sz="2400" b="1" spc="-15" dirty="0">
                <a:latin typeface="Arial" panose="020B0604020202020204" pitchFamily="34" charset="0"/>
                <a:cs typeface="Arial" panose="020B0604020202020204" pitchFamily="34" charset="0"/>
              </a:rPr>
              <a:t>data</a:t>
            </a:r>
            <a:r>
              <a:rPr sz="2400" b="1" spc="-160" dirty="0">
                <a:latin typeface="Arial" panose="020B0604020202020204" pitchFamily="34" charset="0"/>
                <a:cs typeface="Arial" panose="020B0604020202020204" pitchFamily="34" charset="0"/>
              </a:rPr>
              <a:t> </a:t>
            </a:r>
            <a:r>
              <a:rPr sz="2400" b="1" spc="-80" dirty="0">
                <a:latin typeface="Arial" panose="020B0604020202020204" pitchFamily="34" charset="0"/>
                <a:cs typeface="Arial" panose="020B0604020202020204" pitchFamily="34" charset="0"/>
              </a:rPr>
              <a:t>mining,</a:t>
            </a:r>
            <a:endParaRPr sz="2400" b="1" dirty="0">
              <a:latin typeface="Arial" panose="020B0604020202020204" pitchFamily="34" charset="0"/>
              <a:cs typeface="Arial" panose="020B0604020202020204" pitchFamily="34" charset="0"/>
            </a:endParaRPr>
          </a:p>
          <a:p>
            <a:pPr marL="502284" indent="-54610">
              <a:lnSpc>
                <a:spcPct val="100000"/>
              </a:lnSpc>
              <a:spcBef>
                <a:spcPts val="360"/>
              </a:spcBef>
              <a:buSzPct val="94871"/>
              <a:buChar char="·"/>
              <a:tabLst>
                <a:tab pos="502920" algn="l"/>
              </a:tabLst>
            </a:pPr>
            <a:r>
              <a:rPr sz="2400" b="1" spc="-185" dirty="0">
                <a:latin typeface="Arial" panose="020B0604020202020204" pitchFamily="34" charset="0"/>
                <a:cs typeface="Arial" panose="020B0604020202020204" pitchFamily="34" charset="0"/>
              </a:rPr>
              <a:t>text</a:t>
            </a:r>
            <a:r>
              <a:rPr sz="2400" b="1" spc="-130" dirty="0">
                <a:latin typeface="Arial" panose="020B0604020202020204" pitchFamily="34" charset="0"/>
                <a:cs typeface="Arial" panose="020B0604020202020204" pitchFamily="34" charset="0"/>
              </a:rPr>
              <a:t> </a:t>
            </a:r>
            <a:r>
              <a:rPr sz="2400" b="1" spc="-50" dirty="0">
                <a:latin typeface="Arial" panose="020B0604020202020204" pitchFamily="34" charset="0"/>
                <a:cs typeface="Arial" panose="020B0604020202020204" pitchFamily="34" charset="0"/>
              </a:rPr>
              <a:t>mining</a:t>
            </a:r>
            <a:endParaRPr sz="2400" b="1" dirty="0">
              <a:latin typeface="Arial" panose="020B0604020202020204" pitchFamily="34" charset="0"/>
              <a:cs typeface="Arial" panose="020B0604020202020204" pitchFamily="34" charset="0"/>
            </a:endParaRPr>
          </a:p>
          <a:p>
            <a:pPr marL="502284" indent="-54610">
              <a:lnSpc>
                <a:spcPct val="100000"/>
              </a:lnSpc>
              <a:spcBef>
                <a:spcPts val="360"/>
              </a:spcBef>
              <a:buSzPct val="94871"/>
              <a:buChar char="·"/>
              <a:tabLst>
                <a:tab pos="502920" algn="l"/>
              </a:tabLst>
            </a:pPr>
            <a:r>
              <a:rPr sz="2400" b="1" spc="-100" dirty="0">
                <a:latin typeface="Arial" panose="020B0604020202020204" pitchFamily="34" charset="0"/>
                <a:cs typeface="Arial" panose="020B0604020202020204" pitchFamily="34" charset="0"/>
              </a:rPr>
              <a:t>social </a:t>
            </a:r>
            <a:r>
              <a:rPr sz="2400" b="1" spc="-20" dirty="0">
                <a:latin typeface="Arial" panose="020B0604020202020204" pitchFamily="34" charset="0"/>
                <a:cs typeface="Arial" panose="020B0604020202020204" pitchFamily="34" charset="0"/>
              </a:rPr>
              <a:t>media</a:t>
            </a:r>
            <a:r>
              <a:rPr sz="2400" b="1" spc="-155" dirty="0">
                <a:latin typeface="Arial" panose="020B0604020202020204" pitchFamily="34" charset="0"/>
                <a:cs typeface="Arial" panose="020B0604020202020204" pitchFamily="34" charset="0"/>
              </a:rPr>
              <a:t> </a:t>
            </a:r>
            <a:r>
              <a:rPr sz="2400" b="1" spc="-50" dirty="0">
                <a:latin typeface="Arial" panose="020B0604020202020204" pitchFamily="34" charset="0"/>
                <a:cs typeface="Arial" panose="020B0604020202020204" pitchFamily="34" charset="0"/>
              </a:rPr>
              <a:t>mining</a:t>
            </a:r>
            <a:endParaRPr sz="2400" b="1" dirty="0">
              <a:latin typeface="Arial" panose="020B0604020202020204" pitchFamily="34" charset="0"/>
              <a:cs typeface="Arial" panose="020B0604020202020204" pitchFamily="34" charset="0"/>
            </a:endParaRPr>
          </a:p>
          <a:p>
            <a:pPr marL="502284" indent="-54610">
              <a:lnSpc>
                <a:spcPct val="100000"/>
              </a:lnSpc>
              <a:spcBef>
                <a:spcPts val="360"/>
              </a:spcBef>
              <a:buSzPct val="94871"/>
              <a:buChar char="·"/>
              <a:tabLst>
                <a:tab pos="502920" algn="l"/>
              </a:tabLst>
            </a:pPr>
            <a:r>
              <a:rPr sz="2400" b="1" spc="-90" dirty="0">
                <a:latin typeface="Arial" panose="020B0604020202020204" pitchFamily="34" charset="0"/>
                <a:cs typeface="Arial" panose="020B0604020202020204" pitchFamily="34" charset="0"/>
              </a:rPr>
              <a:t>web</a:t>
            </a:r>
            <a:r>
              <a:rPr sz="2400" b="1" spc="-130" dirty="0">
                <a:latin typeface="Arial" panose="020B0604020202020204" pitchFamily="34" charset="0"/>
                <a:cs typeface="Arial" panose="020B0604020202020204" pitchFamily="34" charset="0"/>
              </a:rPr>
              <a:t> </a:t>
            </a:r>
            <a:r>
              <a:rPr sz="2400" b="1" spc="-50" dirty="0">
                <a:latin typeface="Arial" panose="020B0604020202020204" pitchFamily="34" charset="0"/>
                <a:cs typeface="Arial" panose="020B0604020202020204" pitchFamily="34" charset="0"/>
              </a:rPr>
              <a:t>mining</a:t>
            </a:r>
            <a:endParaRPr sz="2400" b="1" dirty="0">
              <a:latin typeface="Arial" panose="020B0604020202020204" pitchFamily="34" charset="0"/>
              <a:cs typeface="Arial" panose="020B0604020202020204" pitchFamily="34" charset="0"/>
            </a:endParaRPr>
          </a:p>
          <a:p>
            <a:pPr marL="448309">
              <a:lnSpc>
                <a:spcPct val="100000"/>
              </a:lnSpc>
              <a:spcBef>
                <a:spcPts val="360"/>
              </a:spcBef>
            </a:pPr>
            <a:r>
              <a:rPr sz="2400" b="1" spc="-80" dirty="0">
                <a:latin typeface="Arial" panose="020B0604020202020204" pitchFamily="34" charset="0"/>
                <a:cs typeface="Arial" panose="020B0604020202020204" pitchFamily="34" charset="0"/>
              </a:rPr>
              <a:t>Audio </a:t>
            </a:r>
            <a:r>
              <a:rPr sz="2400" b="1" spc="10" dirty="0">
                <a:latin typeface="Arial" panose="020B0604020202020204" pitchFamily="34" charset="0"/>
                <a:cs typeface="Arial" panose="020B0604020202020204" pitchFamily="34" charset="0"/>
              </a:rPr>
              <a:t>and </a:t>
            </a:r>
            <a:r>
              <a:rPr sz="2400" b="1" spc="-85" dirty="0">
                <a:latin typeface="Arial" panose="020B0604020202020204" pitchFamily="34" charset="0"/>
                <a:cs typeface="Arial" panose="020B0604020202020204" pitchFamily="34" charset="0"/>
              </a:rPr>
              <a:t>Video</a:t>
            </a:r>
            <a:r>
              <a:rPr sz="2400" b="1" spc="-310" dirty="0">
                <a:latin typeface="Arial" panose="020B0604020202020204" pitchFamily="34" charset="0"/>
                <a:cs typeface="Arial" panose="020B0604020202020204" pitchFamily="34" charset="0"/>
              </a:rPr>
              <a:t> </a:t>
            </a:r>
            <a:r>
              <a:rPr sz="2400" b="1" spc="-50" dirty="0">
                <a:latin typeface="Arial" panose="020B0604020202020204" pitchFamily="34" charset="0"/>
                <a:cs typeface="Arial" panose="020B0604020202020204" pitchFamily="34" charset="0"/>
              </a:rPr>
              <a:t>mining</a:t>
            </a:r>
            <a:endParaRPr sz="2400" b="1"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4656417" y="0"/>
            <a:ext cx="3632200" cy="3100070"/>
            <a:chOff x="14656417" y="0"/>
            <a:chExt cx="3632200" cy="3100070"/>
          </a:xfrm>
        </p:grpSpPr>
        <p:sp>
          <p:nvSpPr>
            <p:cNvPr id="3" name="object 3"/>
            <p:cNvSpPr/>
            <p:nvPr/>
          </p:nvSpPr>
          <p:spPr>
            <a:xfrm>
              <a:off x="15603779" y="0"/>
              <a:ext cx="2684780" cy="3100070"/>
            </a:xfrm>
            <a:custGeom>
              <a:avLst/>
              <a:gdLst/>
              <a:ahLst/>
              <a:cxnLst/>
              <a:rect l="l" t="t" r="r" b="b"/>
              <a:pathLst>
                <a:path w="2684780" h="3100070">
                  <a:moveTo>
                    <a:pt x="2684219" y="3099555"/>
                  </a:moveTo>
                  <a:lnTo>
                    <a:pt x="0" y="2513541"/>
                  </a:lnTo>
                  <a:lnTo>
                    <a:pt x="548751" y="0"/>
                  </a:lnTo>
                  <a:lnTo>
                    <a:pt x="2684219" y="0"/>
                  </a:lnTo>
                  <a:lnTo>
                    <a:pt x="2684219" y="3099555"/>
                  </a:lnTo>
                  <a:close/>
                </a:path>
              </a:pathLst>
            </a:custGeom>
            <a:solidFill>
              <a:srgbClr val="002629"/>
            </a:solidFill>
          </p:spPr>
          <p:txBody>
            <a:bodyPr wrap="square" lIns="0" tIns="0" rIns="0" bIns="0" rtlCol="0"/>
            <a:lstStyle/>
            <a:p>
              <a:endParaRPr dirty="0"/>
            </a:p>
          </p:txBody>
        </p:sp>
        <p:sp>
          <p:nvSpPr>
            <p:cNvPr id="4" name="object 4"/>
            <p:cNvSpPr/>
            <p:nvPr/>
          </p:nvSpPr>
          <p:spPr>
            <a:xfrm>
              <a:off x="15865053" y="0"/>
              <a:ext cx="2423160" cy="2876550"/>
            </a:xfrm>
            <a:custGeom>
              <a:avLst/>
              <a:gdLst/>
              <a:ahLst/>
              <a:cxnLst/>
              <a:rect l="l" t="t" r="r" b="b"/>
              <a:pathLst>
                <a:path w="2423159" h="2876550">
                  <a:moveTo>
                    <a:pt x="2422947" y="2876405"/>
                  </a:moveTo>
                  <a:lnTo>
                    <a:pt x="0" y="2347432"/>
                  </a:lnTo>
                  <a:lnTo>
                    <a:pt x="512486" y="0"/>
                  </a:lnTo>
                  <a:lnTo>
                    <a:pt x="627725" y="0"/>
                  </a:lnTo>
                  <a:lnTo>
                    <a:pt x="134521" y="2259109"/>
                  </a:lnTo>
                  <a:lnTo>
                    <a:pt x="2422947" y="2758714"/>
                  </a:lnTo>
                  <a:lnTo>
                    <a:pt x="2422947" y="2876405"/>
                  </a:lnTo>
                  <a:close/>
                </a:path>
              </a:pathLst>
            </a:custGeom>
            <a:solidFill>
              <a:srgbClr val="FFFFFF"/>
            </a:solidFill>
          </p:spPr>
          <p:txBody>
            <a:bodyPr wrap="square" lIns="0" tIns="0" rIns="0" bIns="0" rtlCol="0"/>
            <a:lstStyle/>
            <a:p>
              <a:endParaRPr dirty="0"/>
            </a:p>
          </p:txBody>
        </p:sp>
        <p:sp>
          <p:nvSpPr>
            <p:cNvPr id="5" name="object 5"/>
            <p:cNvSpPr/>
            <p:nvPr/>
          </p:nvSpPr>
          <p:spPr>
            <a:xfrm>
              <a:off x="15040927" y="0"/>
              <a:ext cx="1909445" cy="398145"/>
            </a:xfrm>
            <a:custGeom>
              <a:avLst/>
              <a:gdLst/>
              <a:ahLst/>
              <a:cxnLst/>
              <a:rect l="l" t="t" r="r" b="b"/>
              <a:pathLst>
                <a:path w="1909444" h="398145">
                  <a:moveTo>
                    <a:pt x="1909103" y="0"/>
                  </a:moveTo>
                  <a:lnTo>
                    <a:pt x="1822248" y="397831"/>
                  </a:lnTo>
                  <a:lnTo>
                    <a:pt x="0" y="0"/>
                  </a:lnTo>
                  <a:lnTo>
                    <a:pt x="1909103" y="0"/>
                  </a:lnTo>
                  <a:close/>
                </a:path>
              </a:pathLst>
            </a:custGeom>
            <a:solidFill>
              <a:srgbClr val="002629"/>
            </a:solidFill>
          </p:spPr>
          <p:txBody>
            <a:bodyPr wrap="square" lIns="0" tIns="0" rIns="0" bIns="0" rtlCol="0"/>
            <a:lstStyle/>
            <a:p>
              <a:endParaRPr dirty="0"/>
            </a:p>
          </p:txBody>
        </p:sp>
        <p:sp>
          <p:nvSpPr>
            <p:cNvPr id="6" name="object 6"/>
            <p:cNvSpPr/>
            <p:nvPr/>
          </p:nvSpPr>
          <p:spPr>
            <a:xfrm>
              <a:off x="14656417" y="0"/>
              <a:ext cx="3571240" cy="882650"/>
            </a:xfrm>
            <a:custGeom>
              <a:avLst/>
              <a:gdLst/>
              <a:ahLst/>
              <a:cxnLst/>
              <a:rect l="l" t="t" r="r" b="b"/>
              <a:pathLst>
                <a:path w="3571240" h="882650">
                  <a:moveTo>
                    <a:pt x="3570625" y="0"/>
                  </a:moveTo>
                  <a:lnTo>
                    <a:pt x="3378008" y="882274"/>
                  </a:lnTo>
                  <a:lnTo>
                    <a:pt x="0" y="144791"/>
                  </a:lnTo>
                  <a:lnTo>
                    <a:pt x="31610" y="0"/>
                  </a:lnTo>
                  <a:lnTo>
                    <a:pt x="3570625" y="0"/>
                  </a:lnTo>
                  <a:close/>
                </a:path>
              </a:pathLst>
            </a:custGeom>
            <a:solidFill>
              <a:srgbClr val="000000">
                <a:alpha val="29798"/>
              </a:srgbClr>
            </a:solidFill>
          </p:spPr>
          <p:txBody>
            <a:bodyPr wrap="square" lIns="0" tIns="0" rIns="0" bIns="0" rtlCol="0"/>
            <a:lstStyle/>
            <a:p>
              <a:endParaRPr dirty="0"/>
            </a:p>
          </p:txBody>
        </p:sp>
        <p:sp>
          <p:nvSpPr>
            <p:cNvPr id="7" name="object 7"/>
            <p:cNvSpPr/>
            <p:nvPr/>
          </p:nvSpPr>
          <p:spPr>
            <a:xfrm>
              <a:off x="14712483" y="0"/>
              <a:ext cx="3562985" cy="846455"/>
            </a:xfrm>
            <a:custGeom>
              <a:avLst/>
              <a:gdLst/>
              <a:ahLst/>
              <a:cxnLst/>
              <a:rect l="l" t="t" r="r" b="b"/>
              <a:pathLst>
                <a:path w="3562984" h="846455">
                  <a:moveTo>
                    <a:pt x="3562773" y="0"/>
                  </a:moveTo>
                  <a:lnTo>
                    <a:pt x="3378008" y="846310"/>
                  </a:lnTo>
                  <a:lnTo>
                    <a:pt x="0" y="108827"/>
                  </a:lnTo>
                  <a:lnTo>
                    <a:pt x="23759" y="0"/>
                  </a:lnTo>
                  <a:lnTo>
                    <a:pt x="3562773" y="0"/>
                  </a:lnTo>
                  <a:close/>
                </a:path>
              </a:pathLst>
            </a:custGeom>
            <a:solidFill>
              <a:srgbClr val="FFB000"/>
            </a:solidFill>
          </p:spPr>
          <p:txBody>
            <a:bodyPr wrap="square" lIns="0" tIns="0" rIns="0" bIns="0" rtlCol="0"/>
            <a:lstStyle/>
            <a:p>
              <a:endParaRPr dirty="0"/>
            </a:p>
          </p:txBody>
        </p:sp>
        <p:sp>
          <p:nvSpPr>
            <p:cNvPr id="8" name="object 8"/>
            <p:cNvSpPr/>
            <p:nvPr/>
          </p:nvSpPr>
          <p:spPr>
            <a:xfrm>
              <a:off x="15078506" y="0"/>
              <a:ext cx="3009265" cy="627380"/>
            </a:xfrm>
            <a:custGeom>
              <a:avLst/>
              <a:gdLst/>
              <a:ahLst/>
              <a:cxnLst/>
              <a:rect l="l" t="t" r="r" b="b"/>
              <a:pathLst>
                <a:path w="3009265" h="627380">
                  <a:moveTo>
                    <a:pt x="2871867" y="626981"/>
                  </a:moveTo>
                  <a:lnTo>
                    <a:pt x="0" y="0"/>
                  </a:lnTo>
                  <a:lnTo>
                    <a:pt x="460849" y="0"/>
                  </a:lnTo>
                  <a:lnTo>
                    <a:pt x="2796798" y="509980"/>
                  </a:lnTo>
                  <a:lnTo>
                    <a:pt x="2908136" y="0"/>
                  </a:lnTo>
                  <a:lnTo>
                    <a:pt x="3008748" y="0"/>
                  </a:lnTo>
                  <a:lnTo>
                    <a:pt x="2871867" y="626981"/>
                  </a:lnTo>
                  <a:close/>
                </a:path>
              </a:pathLst>
            </a:custGeom>
            <a:solidFill>
              <a:srgbClr val="FFFFFF"/>
            </a:solidFill>
          </p:spPr>
          <p:txBody>
            <a:bodyPr wrap="square" lIns="0" tIns="0" rIns="0" bIns="0" rtlCol="0"/>
            <a:lstStyle/>
            <a:p>
              <a:endParaRPr dirty="0"/>
            </a:p>
          </p:txBody>
        </p:sp>
      </p:grpSp>
      <p:sp>
        <p:nvSpPr>
          <p:cNvPr id="9" name="object 9"/>
          <p:cNvSpPr txBox="1">
            <a:spLocks noGrp="1"/>
          </p:cNvSpPr>
          <p:nvPr>
            <p:ph type="title"/>
          </p:nvPr>
        </p:nvSpPr>
        <p:spPr>
          <a:xfrm>
            <a:off x="1628099" y="1257121"/>
            <a:ext cx="10049510" cy="1278890"/>
          </a:xfrm>
          <a:prstGeom prst="rect">
            <a:avLst/>
          </a:prstGeom>
        </p:spPr>
        <p:txBody>
          <a:bodyPr vert="horz" wrap="square" lIns="0" tIns="15875" rIns="0" bIns="0" rtlCol="0">
            <a:spAutoFit/>
          </a:bodyPr>
          <a:lstStyle/>
          <a:p>
            <a:pPr marL="12700">
              <a:lnSpc>
                <a:spcPct val="100000"/>
              </a:lnSpc>
              <a:spcBef>
                <a:spcPts val="125"/>
              </a:spcBef>
            </a:pPr>
            <a:r>
              <a:rPr spc="180" dirty="0"/>
              <a:t>Use</a:t>
            </a:r>
            <a:r>
              <a:rPr spc="-735" dirty="0"/>
              <a:t> </a:t>
            </a:r>
            <a:r>
              <a:rPr spc="275" dirty="0"/>
              <a:t>of</a:t>
            </a:r>
            <a:r>
              <a:rPr spc="-735" dirty="0"/>
              <a:t> </a:t>
            </a:r>
            <a:r>
              <a:rPr spc="725" dirty="0"/>
              <a:t>Data</a:t>
            </a:r>
            <a:r>
              <a:rPr spc="-735" dirty="0"/>
              <a:t> </a:t>
            </a:r>
            <a:r>
              <a:rPr spc="530" dirty="0"/>
              <a:t>Mining</a:t>
            </a:r>
          </a:p>
        </p:txBody>
      </p:sp>
      <p:sp>
        <p:nvSpPr>
          <p:cNvPr id="11" name="object 11"/>
          <p:cNvSpPr txBox="1"/>
          <p:nvPr/>
        </p:nvSpPr>
        <p:spPr>
          <a:xfrm>
            <a:off x="2059747" y="2653398"/>
            <a:ext cx="9636760" cy="502125"/>
          </a:xfrm>
          <a:prstGeom prst="rect">
            <a:avLst/>
          </a:prstGeom>
        </p:spPr>
        <p:txBody>
          <a:bodyPr vert="horz" wrap="square" lIns="0" tIns="12700" rIns="0" bIns="0" rtlCol="0">
            <a:spAutoFit/>
          </a:bodyPr>
          <a:lstStyle/>
          <a:p>
            <a:pPr marL="469900" marR="257175" indent="-457200">
              <a:lnSpc>
                <a:spcPct val="137000"/>
              </a:lnSpc>
              <a:spcBef>
                <a:spcPts val="100"/>
              </a:spcBef>
              <a:buFont typeface="Arial" panose="020B0604020202020204" pitchFamily="34" charset="0"/>
              <a:buChar char="•"/>
            </a:pPr>
            <a:endParaRPr sz="2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EDE917C-D7AA-8E3B-98A9-A58EFA42CD0E}"/>
              </a:ext>
            </a:extLst>
          </p:cNvPr>
          <p:cNvSpPr txBox="1"/>
          <p:nvPr/>
        </p:nvSpPr>
        <p:spPr>
          <a:xfrm>
            <a:off x="381000" y="3155523"/>
            <a:ext cx="16569372" cy="6696000"/>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tabLst>
                <a:tab pos="1358265" algn="l"/>
              </a:tabLst>
            </a:pPr>
            <a:r>
              <a:rPr lang="en-US" sz="5400" dirty="0">
                <a:effectLst/>
                <a:latin typeface="Arial" panose="020B0604020202020204" pitchFamily="34" charset="0"/>
                <a:ea typeface="Calibri" panose="020F0502020204030204" pitchFamily="34" charset="0"/>
                <a:cs typeface="Arial" panose="020B0604020202020204" pitchFamily="34" charset="0"/>
              </a:rPr>
              <a:t>Data Mining is primarily used today by companies with a strong consumer focus- retail, financial, communication, and marketing organizations, to “</a:t>
            </a:r>
            <a:r>
              <a:rPr lang="en-US" sz="5400" b="1" dirty="0">
                <a:effectLst/>
                <a:latin typeface="Arial" panose="020B0604020202020204" pitchFamily="34" charset="0"/>
                <a:ea typeface="Calibri" panose="020F0502020204030204" pitchFamily="34" charset="0"/>
                <a:cs typeface="Arial" panose="020B0604020202020204" pitchFamily="34" charset="0"/>
              </a:rPr>
              <a:t>drill down</a:t>
            </a:r>
            <a:r>
              <a:rPr lang="en-US" sz="5400" dirty="0">
                <a:effectLst/>
                <a:latin typeface="Arial" panose="020B0604020202020204" pitchFamily="34" charset="0"/>
                <a:ea typeface="Calibri" panose="020F0502020204030204" pitchFamily="34" charset="0"/>
                <a:cs typeface="Arial" panose="020B0604020202020204" pitchFamily="34" charset="0"/>
              </a:rPr>
              <a:t>” into their transactional data and determine pricing,</a:t>
            </a:r>
            <a:r>
              <a:rPr lang="en-US" sz="5400" b="1" dirty="0">
                <a:effectLst/>
                <a:latin typeface="Arial" panose="020B0604020202020204" pitchFamily="34" charset="0"/>
                <a:ea typeface="Calibri" panose="020F0502020204030204" pitchFamily="34" charset="0"/>
                <a:cs typeface="Arial" panose="020B0604020202020204" pitchFamily="34" charset="0"/>
              </a:rPr>
              <a:t> customer preferences </a:t>
            </a:r>
            <a:r>
              <a:rPr lang="en-US" sz="5400" dirty="0">
                <a:effectLst/>
                <a:latin typeface="Arial" panose="020B0604020202020204" pitchFamily="34" charset="0"/>
                <a:ea typeface="Calibri" panose="020F0502020204030204" pitchFamily="34" charset="0"/>
                <a:cs typeface="Arial" panose="020B0604020202020204" pitchFamily="34" charset="0"/>
              </a:rPr>
              <a:t>and </a:t>
            </a:r>
            <a:r>
              <a:rPr lang="en-US" sz="5400" b="1" dirty="0">
                <a:effectLst/>
                <a:latin typeface="Arial" panose="020B0604020202020204" pitchFamily="34" charset="0"/>
                <a:ea typeface="Calibri" panose="020F0502020204030204" pitchFamily="34" charset="0"/>
                <a:cs typeface="Arial" panose="020B0604020202020204" pitchFamily="34" charset="0"/>
              </a:rPr>
              <a:t>product positioning</a:t>
            </a:r>
            <a:r>
              <a:rPr lang="en-US" sz="5400" dirty="0">
                <a:effectLst/>
                <a:latin typeface="Arial" panose="020B0604020202020204" pitchFamily="34" charset="0"/>
                <a:ea typeface="Calibri" panose="020F0502020204030204" pitchFamily="34" charset="0"/>
                <a:cs typeface="Arial" panose="020B0604020202020204" pitchFamily="34" charset="0"/>
              </a:rPr>
              <a:t>, </a:t>
            </a:r>
            <a:r>
              <a:rPr lang="en-US" sz="5400" b="1" dirty="0">
                <a:effectLst/>
                <a:latin typeface="Arial" panose="020B0604020202020204" pitchFamily="34" charset="0"/>
                <a:ea typeface="Calibri" panose="020F0502020204030204" pitchFamily="34" charset="0"/>
                <a:cs typeface="Arial" panose="020B0604020202020204" pitchFamily="34" charset="0"/>
              </a:rPr>
              <a:t>impact on sales</a:t>
            </a:r>
            <a:r>
              <a:rPr lang="en-US" sz="5400" dirty="0">
                <a:effectLst/>
                <a:latin typeface="Arial" panose="020B0604020202020204" pitchFamily="34" charset="0"/>
                <a:ea typeface="Calibri" panose="020F0502020204030204" pitchFamily="34" charset="0"/>
                <a:cs typeface="Arial" panose="020B0604020202020204" pitchFamily="34" charset="0"/>
              </a:rPr>
              <a:t>, </a:t>
            </a:r>
            <a:r>
              <a:rPr lang="en-US" sz="5400" b="1" dirty="0">
                <a:effectLst/>
                <a:latin typeface="Arial" panose="020B0604020202020204" pitchFamily="34" charset="0"/>
                <a:ea typeface="Calibri" panose="020F0502020204030204" pitchFamily="34" charset="0"/>
                <a:cs typeface="Arial" panose="020B0604020202020204" pitchFamily="34" charset="0"/>
              </a:rPr>
              <a:t>customer satisfaction</a:t>
            </a:r>
            <a:r>
              <a:rPr lang="en-US" sz="5400" dirty="0">
                <a:effectLst/>
                <a:latin typeface="Arial" panose="020B0604020202020204" pitchFamily="34" charset="0"/>
                <a:ea typeface="Calibri" panose="020F0502020204030204" pitchFamily="34" charset="0"/>
                <a:cs typeface="Arial" panose="020B0604020202020204" pitchFamily="34" charset="0"/>
              </a:rPr>
              <a:t> and </a:t>
            </a:r>
            <a:r>
              <a:rPr lang="en-US" sz="5400" b="1" dirty="0">
                <a:effectLst/>
                <a:latin typeface="Arial" panose="020B0604020202020204" pitchFamily="34" charset="0"/>
                <a:ea typeface="Calibri" panose="020F0502020204030204" pitchFamily="34" charset="0"/>
                <a:cs typeface="Arial" panose="020B0604020202020204" pitchFamily="34" charset="0"/>
              </a:rPr>
              <a:t>corporate profits</a:t>
            </a:r>
            <a:r>
              <a:rPr lang="en-US" sz="5400" dirty="0">
                <a:effectLst/>
                <a:latin typeface="Arial" panose="020B0604020202020204" pitchFamily="34" charset="0"/>
                <a:ea typeface="Calibri" panose="020F0502020204030204" pitchFamily="34" charset="0"/>
                <a:cs typeface="Arial" panose="020B0604020202020204" pitchFamily="34" charset="0"/>
              </a:rPr>
              <a:t>.</a:t>
            </a:r>
            <a:endParaRPr lang="en-SG" sz="5400" dirty="0">
              <a:effectLst/>
              <a:latin typeface="Arial" panose="020B0604020202020204" pitchFamily="34" charset="0"/>
              <a:ea typeface="Calibri" panose="020F0502020204030204" pitchFamily="34" charset="0"/>
              <a:cs typeface="Arial" panose="020B0604020202020204" pitchFamily="34" charset="0"/>
            </a:endParaRPr>
          </a:p>
          <a:p>
            <a:endParaRPr lang="en-S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656417" y="0"/>
            <a:ext cx="3632200" cy="3100070"/>
            <a:chOff x="14656417" y="0"/>
            <a:chExt cx="3632200" cy="3100070"/>
          </a:xfrm>
        </p:grpSpPr>
        <p:sp>
          <p:nvSpPr>
            <p:cNvPr id="3" name="object 3"/>
            <p:cNvSpPr/>
            <p:nvPr/>
          </p:nvSpPr>
          <p:spPr>
            <a:xfrm>
              <a:off x="15603779" y="0"/>
              <a:ext cx="2684780" cy="3100070"/>
            </a:xfrm>
            <a:custGeom>
              <a:avLst/>
              <a:gdLst/>
              <a:ahLst/>
              <a:cxnLst/>
              <a:rect l="l" t="t" r="r" b="b"/>
              <a:pathLst>
                <a:path w="2684780" h="3100070">
                  <a:moveTo>
                    <a:pt x="2684219" y="3099555"/>
                  </a:moveTo>
                  <a:lnTo>
                    <a:pt x="0" y="2513541"/>
                  </a:lnTo>
                  <a:lnTo>
                    <a:pt x="548751" y="0"/>
                  </a:lnTo>
                  <a:lnTo>
                    <a:pt x="2684219" y="0"/>
                  </a:lnTo>
                  <a:lnTo>
                    <a:pt x="2684219" y="3099555"/>
                  </a:lnTo>
                  <a:close/>
                </a:path>
              </a:pathLst>
            </a:custGeom>
            <a:solidFill>
              <a:srgbClr val="002629"/>
            </a:solidFill>
          </p:spPr>
          <p:txBody>
            <a:bodyPr wrap="square" lIns="0" tIns="0" rIns="0" bIns="0" rtlCol="0"/>
            <a:lstStyle/>
            <a:p>
              <a:endParaRPr dirty="0"/>
            </a:p>
          </p:txBody>
        </p:sp>
        <p:sp>
          <p:nvSpPr>
            <p:cNvPr id="4" name="object 4"/>
            <p:cNvSpPr/>
            <p:nvPr/>
          </p:nvSpPr>
          <p:spPr>
            <a:xfrm>
              <a:off x="15865053" y="0"/>
              <a:ext cx="2423160" cy="2876550"/>
            </a:xfrm>
            <a:custGeom>
              <a:avLst/>
              <a:gdLst/>
              <a:ahLst/>
              <a:cxnLst/>
              <a:rect l="l" t="t" r="r" b="b"/>
              <a:pathLst>
                <a:path w="2423159" h="2876550">
                  <a:moveTo>
                    <a:pt x="2422947" y="2876405"/>
                  </a:moveTo>
                  <a:lnTo>
                    <a:pt x="0" y="2347432"/>
                  </a:lnTo>
                  <a:lnTo>
                    <a:pt x="512486" y="0"/>
                  </a:lnTo>
                  <a:lnTo>
                    <a:pt x="627725" y="0"/>
                  </a:lnTo>
                  <a:lnTo>
                    <a:pt x="134521" y="2259109"/>
                  </a:lnTo>
                  <a:lnTo>
                    <a:pt x="2422947" y="2758714"/>
                  </a:lnTo>
                  <a:lnTo>
                    <a:pt x="2422947" y="2876405"/>
                  </a:lnTo>
                  <a:close/>
                </a:path>
              </a:pathLst>
            </a:custGeom>
            <a:solidFill>
              <a:srgbClr val="FFFFFF"/>
            </a:solidFill>
          </p:spPr>
          <p:txBody>
            <a:bodyPr wrap="square" lIns="0" tIns="0" rIns="0" bIns="0" rtlCol="0"/>
            <a:lstStyle/>
            <a:p>
              <a:endParaRPr dirty="0"/>
            </a:p>
          </p:txBody>
        </p:sp>
        <p:sp>
          <p:nvSpPr>
            <p:cNvPr id="5" name="object 5"/>
            <p:cNvSpPr/>
            <p:nvPr/>
          </p:nvSpPr>
          <p:spPr>
            <a:xfrm>
              <a:off x="15040927" y="0"/>
              <a:ext cx="1909445" cy="398145"/>
            </a:xfrm>
            <a:custGeom>
              <a:avLst/>
              <a:gdLst/>
              <a:ahLst/>
              <a:cxnLst/>
              <a:rect l="l" t="t" r="r" b="b"/>
              <a:pathLst>
                <a:path w="1909444" h="398145">
                  <a:moveTo>
                    <a:pt x="1909103" y="0"/>
                  </a:moveTo>
                  <a:lnTo>
                    <a:pt x="1822248" y="397831"/>
                  </a:lnTo>
                  <a:lnTo>
                    <a:pt x="0" y="0"/>
                  </a:lnTo>
                  <a:lnTo>
                    <a:pt x="1909103" y="0"/>
                  </a:lnTo>
                  <a:close/>
                </a:path>
              </a:pathLst>
            </a:custGeom>
            <a:solidFill>
              <a:srgbClr val="002629"/>
            </a:solidFill>
          </p:spPr>
          <p:txBody>
            <a:bodyPr wrap="square" lIns="0" tIns="0" rIns="0" bIns="0" rtlCol="0"/>
            <a:lstStyle/>
            <a:p>
              <a:endParaRPr dirty="0"/>
            </a:p>
          </p:txBody>
        </p:sp>
        <p:sp>
          <p:nvSpPr>
            <p:cNvPr id="6" name="object 6"/>
            <p:cNvSpPr/>
            <p:nvPr/>
          </p:nvSpPr>
          <p:spPr>
            <a:xfrm>
              <a:off x="14656417" y="0"/>
              <a:ext cx="3571240" cy="882650"/>
            </a:xfrm>
            <a:custGeom>
              <a:avLst/>
              <a:gdLst/>
              <a:ahLst/>
              <a:cxnLst/>
              <a:rect l="l" t="t" r="r" b="b"/>
              <a:pathLst>
                <a:path w="3571240" h="882650">
                  <a:moveTo>
                    <a:pt x="3570625" y="0"/>
                  </a:moveTo>
                  <a:lnTo>
                    <a:pt x="3378008" y="882274"/>
                  </a:lnTo>
                  <a:lnTo>
                    <a:pt x="0" y="144791"/>
                  </a:lnTo>
                  <a:lnTo>
                    <a:pt x="31610" y="0"/>
                  </a:lnTo>
                  <a:lnTo>
                    <a:pt x="3570625" y="0"/>
                  </a:lnTo>
                  <a:close/>
                </a:path>
              </a:pathLst>
            </a:custGeom>
            <a:solidFill>
              <a:srgbClr val="000000">
                <a:alpha val="29798"/>
              </a:srgbClr>
            </a:solidFill>
          </p:spPr>
          <p:txBody>
            <a:bodyPr wrap="square" lIns="0" tIns="0" rIns="0" bIns="0" rtlCol="0"/>
            <a:lstStyle/>
            <a:p>
              <a:endParaRPr dirty="0"/>
            </a:p>
          </p:txBody>
        </p:sp>
        <p:sp>
          <p:nvSpPr>
            <p:cNvPr id="7" name="object 7"/>
            <p:cNvSpPr/>
            <p:nvPr/>
          </p:nvSpPr>
          <p:spPr>
            <a:xfrm>
              <a:off x="14712483" y="0"/>
              <a:ext cx="3562985" cy="846455"/>
            </a:xfrm>
            <a:custGeom>
              <a:avLst/>
              <a:gdLst/>
              <a:ahLst/>
              <a:cxnLst/>
              <a:rect l="l" t="t" r="r" b="b"/>
              <a:pathLst>
                <a:path w="3562984" h="846455">
                  <a:moveTo>
                    <a:pt x="3562773" y="0"/>
                  </a:moveTo>
                  <a:lnTo>
                    <a:pt x="3378008" y="846310"/>
                  </a:lnTo>
                  <a:lnTo>
                    <a:pt x="0" y="108827"/>
                  </a:lnTo>
                  <a:lnTo>
                    <a:pt x="23759" y="0"/>
                  </a:lnTo>
                  <a:lnTo>
                    <a:pt x="3562773" y="0"/>
                  </a:lnTo>
                  <a:close/>
                </a:path>
              </a:pathLst>
            </a:custGeom>
            <a:solidFill>
              <a:srgbClr val="FFB000"/>
            </a:solidFill>
          </p:spPr>
          <p:txBody>
            <a:bodyPr wrap="square" lIns="0" tIns="0" rIns="0" bIns="0" rtlCol="0"/>
            <a:lstStyle/>
            <a:p>
              <a:endParaRPr dirty="0"/>
            </a:p>
          </p:txBody>
        </p:sp>
        <p:sp>
          <p:nvSpPr>
            <p:cNvPr id="8" name="object 8"/>
            <p:cNvSpPr/>
            <p:nvPr/>
          </p:nvSpPr>
          <p:spPr>
            <a:xfrm>
              <a:off x="15078506" y="0"/>
              <a:ext cx="3009265" cy="627380"/>
            </a:xfrm>
            <a:custGeom>
              <a:avLst/>
              <a:gdLst/>
              <a:ahLst/>
              <a:cxnLst/>
              <a:rect l="l" t="t" r="r" b="b"/>
              <a:pathLst>
                <a:path w="3009265" h="627380">
                  <a:moveTo>
                    <a:pt x="2871867" y="626981"/>
                  </a:moveTo>
                  <a:lnTo>
                    <a:pt x="0" y="0"/>
                  </a:lnTo>
                  <a:lnTo>
                    <a:pt x="460849" y="0"/>
                  </a:lnTo>
                  <a:lnTo>
                    <a:pt x="2796798" y="509980"/>
                  </a:lnTo>
                  <a:lnTo>
                    <a:pt x="2908136" y="0"/>
                  </a:lnTo>
                  <a:lnTo>
                    <a:pt x="3008748" y="0"/>
                  </a:lnTo>
                  <a:lnTo>
                    <a:pt x="2871867" y="626981"/>
                  </a:lnTo>
                  <a:close/>
                </a:path>
              </a:pathLst>
            </a:custGeom>
            <a:solidFill>
              <a:srgbClr val="FFFFFF"/>
            </a:solidFill>
          </p:spPr>
          <p:txBody>
            <a:bodyPr wrap="square" lIns="0" tIns="0" rIns="0" bIns="0" rtlCol="0"/>
            <a:lstStyle/>
            <a:p>
              <a:endParaRPr dirty="0"/>
            </a:p>
          </p:txBody>
        </p:sp>
      </p:grpSp>
      <p:sp>
        <p:nvSpPr>
          <p:cNvPr id="9" name="object 9"/>
          <p:cNvSpPr txBox="1">
            <a:spLocks noGrp="1"/>
          </p:cNvSpPr>
          <p:nvPr>
            <p:ph type="title"/>
          </p:nvPr>
        </p:nvSpPr>
        <p:spPr>
          <a:xfrm>
            <a:off x="1628099" y="1257121"/>
            <a:ext cx="10049510" cy="1278890"/>
          </a:xfrm>
          <a:prstGeom prst="rect">
            <a:avLst/>
          </a:prstGeom>
        </p:spPr>
        <p:txBody>
          <a:bodyPr vert="horz" wrap="square" lIns="0" tIns="15875" rIns="0" bIns="0" rtlCol="0">
            <a:spAutoFit/>
          </a:bodyPr>
          <a:lstStyle/>
          <a:p>
            <a:pPr marL="12700">
              <a:lnSpc>
                <a:spcPct val="100000"/>
              </a:lnSpc>
              <a:spcBef>
                <a:spcPts val="125"/>
              </a:spcBef>
            </a:pPr>
            <a:r>
              <a:rPr spc="180" dirty="0"/>
              <a:t>Use</a:t>
            </a:r>
            <a:r>
              <a:rPr spc="-735" dirty="0"/>
              <a:t> </a:t>
            </a:r>
            <a:r>
              <a:rPr spc="275" dirty="0"/>
              <a:t>of</a:t>
            </a:r>
            <a:r>
              <a:rPr spc="-735" dirty="0"/>
              <a:t> </a:t>
            </a:r>
            <a:r>
              <a:rPr spc="725" dirty="0"/>
              <a:t>Data</a:t>
            </a:r>
            <a:r>
              <a:rPr spc="-735" dirty="0"/>
              <a:t> </a:t>
            </a:r>
            <a:r>
              <a:rPr spc="530" dirty="0"/>
              <a:t>Mining</a:t>
            </a:r>
          </a:p>
        </p:txBody>
      </p:sp>
      <p:sp>
        <p:nvSpPr>
          <p:cNvPr id="11" name="object 11"/>
          <p:cNvSpPr txBox="1"/>
          <p:nvPr/>
        </p:nvSpPr>
        <p:spPr>
          <a:xfrm>
            <a:off x="2059747" y="2653398"/>
            <a:ext cx="9636760" cy="502125"/>
          </a:xfrm>
          <a:prstGeom prst="rect">
            <a:avLst/>
          </a:prstGeom>
        </p:spPr>
        <p:txBody>
          <a:bodyPr vert="horz" wrap="square" lIns="0" tIns="12700" rIns="0" bIns="0" rtlCol="0">
            <a:spAutoFit/>
          </a:bodyPr>
          <a:lstStyle/>
          <a:p>
            <a:pPr marL="469900" marR="257175" indent="-457200">
              <a:lnSpc>
                <a:spcPct val="137000"/>
              </a:lnSpc>
              <a:spcBef>
                <a:spcPts val="100"/>
              </a:spcBef>
              <a:buFont typeface="Arial" panose="020B0604020202020204" pitchFamily="34" charset="0"/>
              <a:buChar char="•"/>
            </a:pPr>
            <a:endParaRPr sz="26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2EDE917C-D7AA-8E3B-98A9-A58EFA42CD0E}"/>
              </a:ext>
            </a:extLst>
          </p:cNvPr>
          <p:cNvSpPr txBox="1"/>
          <p:nvPr/>
        </p:nvSpPr>
        <p:spPr>
          <a:xfrm>
            <a:off x="381000" y="3155523"/>
            <a:ext cx="16459200" cy="6399701"/>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tabLst>
                <a:tab pos="1358265" algn="l"/>
              </a:tabLst>
            </a:pPr>
            <a:r>
              <a:rPr lang="en-US" sz="6000" dirty="0">
                <a:effectLst/>
                <a:latin typeface="Arial" panose="020B0604020202020204" pitchFamily="34" charset="0"/>
                <a:ea typeface="Calibri" panose="020F0502020204030204" pitchFamily="34" charset="0"/>
                <a:cs typeface="Arial" panose="020B0604020202020204" pitchFamily="34" charset="0"/>
              </a:rPr>
              <a:t>Data mining helps to develop </a:t>
            </a:r>
            <a:r>
              <a:rPr lang="en-US" sz="6000" b="1" dirty="0">
                <a:effectLst/>
                <a:latin typeface="Arial" panose="020B0604020202020204" pitchFamily="34" charset="0"/>
                <a:ea typeface="Calibri" panose="020F0502020204030204" pitchFamily="34" charset="0"/>
                <a:cs typeface="Arial" panose="020B0604020202020204" pitchFamily="34" charset="0"/>
              </a:rPr>
              <a:t>smart market decision</a:t>
            </a:r>
            <a:r>
              <a:rPr lang="en-US" sz="6000" dirty="0">
                <a:effectLst/>
                <a:latin typeface="Arial" panose="020B0604020202020204" pitchFamily="34" charset="0"/>
                <a:ea typeface="Calibri" panose="020F0502020204030204" pitchFamily="34" charset="0"/>
                <a:cs typeface="Arial" panose="020B0604020202020204" pitchFamily="34" charset="0"/>
              </a:rPr>
              <a:t>, </a:t>
            </a:r>
            <a:r>
              <a:rPr lang="en-US" sz="6000" b="1" dirty="0">
                <a:effectLst/>
                <a:latin typeface="Arial" panose="020B0604020202020204" pitchFamily="34" charset="0"/>
                <a:ea typeface="Calibri" panose="020F0502020204030204" pitchFamily="34" charset="0"/>
                <a:cs typeface="Arial" panose="020B0604020202020204" pitchFamily="34" charset="0"/>
              </a:rPr>
              <a:t>run accurate campaigns</a:t>
            </a:r>
            <a:r>
              <a:rPr lang="en-US" sz="6000" dirty="0">
                <a:effectLst/>
                <a:latin typeface="Arial" panose="020B0604020202020204" pitchFamily="34" charset="0"/>
                <a:ea typeface="Calibri" panose="020F0502020204030204" pitchFamily="34" charset="0"/>
                <a:cs typeface="Arial" panose="020B0604020202020204" pitchFamily="34" charset="0"/>
              </a:rPr>
              <a:t>, </a:t>
            </a:r>
            <a:r>
              <a:rPr lang="en-US" sz="6000" b="1" dirty="0">
                <a:effectLst/>
                <a:latin typeface="Arial" panose="020B0604020202020204" pitchFamily="34" charset="0"/>
                <a:ea typeface="Calibri" panose="020F0502020204030204" pitchFamily="34" charset="0"/>
                <a:cs typeface="Arial" panose="020B0604020202020204" pitchFamily="34" charset="0"/>
              </a:rPr>
              <a:t>make predictions</a:t>
            </a:r>
            <a:r>
              <a:rPr lang="en-US" sz="6000" dirty="0">
                <a:effectLst/>
                <a:latin typeface="Arial" panose="020B0604020202020204" pitchFamily="34" charset="0"/>
                <a:ea typeface="Calibri" panose="020F0502020204030204" pitchFamily="34" charset="0"/>
                <a:cs typeface="Arial" panose="020B0604020202020204" pitchFamily="34" charset="0"/>
              </a:rPr>
              <a:t>, and more, with the help of Data mining, we can </a:t>
            </a:r>
            <a:r>
              <a:rPr lang="en-US" sz="6000" b="1" dirty="0">
                <a:effectLst/>
                <a:latin typeface="Arial" panose="020B0604020202020204" pitchFamily="34" charset="0"/>
                <a:ea typeface="Calibri" panose="020F0502020204030204" pitchFamily="34" charset="0"/>
                <a:cs typeface="Arial" panose="020B0604020202020204" pitchFamily="34" charset="0"/>
              </a:rPr>
              <a:t>analyze customer behaviors and their insights</a:t>
            </a:r>
            <a:r>
              <a:rPr lang="en-US" sz="6000" dirty="0">
                <a:effectLst/>
                <a:latin typeface="Arial" panose="020B0604020202020204" pitchFamily="34" charset="0"/>
                <a:ea typeface="Calibri" panose="020F0502020204030204" pitchFamily="34" charset="0"/>
                <a:cs typeface="Arial" panose="020B0604020202020204" pitchFamily="34" charset="0"/>
              </a:rPr>
              <a:t>. This leads to</a:t>
            </a:r>
            <a:r>
              <a:rPr lang="en-US" sz="6000" b="1" dirty="0">
                <a:effectLst/>
                <a:latin typeface="Arial" panose="020B0604020202020204" pitchFamily="34" charset="0"/>
                <a:ea typeface="Calibri" panose="020F0502020204030204" pitchFamily="34" charset="0"/>
                <a:cs typeface="Arial" panose="020B0604020202020204" pitchFamily="34" charset="0"/>
              </a:rPr>
              <a:t> great success </a:t>
            </a:r>
            <a:r>
              <a:rPr lang="en-US" sz="6000" dirty="0">
                <a:effectLst/>
                <a:latin typeface="Arial" panose="020B0604020202020204" pitchFamily="34" charset="0"/>
                <a:ea typeface="Calibri" panose="020F0502020204030204" pitchFamily="34" charset="0"/>
                <a:cs typeface="Arial" panose="020B0604020202020204" pitchFamily="34" charset="0"/>
              </a:rPr>
              <a:t>and data-driven business.</a:t>
            </a:r>
            <a:endParaRPr lang="en-SG" sz="6000" dirty="0">
              <a:effectLst/>
              <a:latin typeface="Arial" panose="020B0604020202020204" pitchFamily="34" charset="0"/>
              <a:ea typeface="Calibri" panose="020F0502020204030204" pitchFamily="34" charset="0"/>
              <a:cs typeface="Arial" panose="020B0604020202020204" pitchFamily="34" charset="0"/>
            </a:endParaRPr>
          </a:p>
          <a:p>
            <a:endParaRPr lang="en-SG" dirty="0"/>
          </a:p>
        </p:txBody>
      </p:sp>
    </p:spTree>
    <p:extLst>
      <p:ext uri="{BB962C8B-B14F-4D97-AF65-F5344CB8AC3E}">
        <p14:creationId xmlns:p14="http://schemas.microsoft.com/office/powerpoint/2010/main" val="4150929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610893" y="190500"/>
            <a:ext cx="15392399" cy="9944100"/>
          </a:xfrm>
          <a:prstGeom prst="rect">
            <a:avLst/>
          </a:prstGeom>
        </p:spPr>
      </p:pic>
    </p:spTree>
    <p:extLst>
      <p:ext uri="{BB962C8B-B14F-4D97-AF65-F5344CB8AC3E}">
        <p14:creationId xmlns:p14="http://schemas.microsoft.com/office/powerpoint/2010/main" val="2968811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4718685" cy="10287000"/>
            <a:chOff x="0" y="0"/>
            <a:chExt cx="4718685" cy="10287000"/>
          </a:xfrm>
        </p:grpSpPr>
        <p:sp>
          <p:nvSpPr>
            <p:cNvPr id="3" name="object 3"/>
            <p:cNvSpPr/>
            <p:nvPr/>
          </p:nvSpPr>
          <p:spPr>
            <a:xfrm>
              <a:off x="0" y="0"/>
              <a:ext cx="4068445" cy="7159625"/>
            </a:xfrm>
            <a:custGeom>
              <a:avLst/>
              <a:gdLst/>
              <a:ahLst/>
              <a:cxnLst/>
              <a:rect l="l" t="t" r="r" b="b"/>
              <a:pathLst>
                <a:path w="4068445" h="7159625">
                  <a:moveTo>
                    <a:pt x="0" y="0"/>
                  </a:moveTo>
                  <a:lnTo>
                    <a:pt x="1417933" y="0"/>
                  </a:lnTo>
                  <a:lnTo>
                    <a:pt x="4067951" y="2153457"/>
                  </a:lnTo>
                  <a:lnTo>
                    <a:pt x="0" y="7159429"/>
                  </a:lnTo>
                  <a:lnTo>
                    <a:pt x="0" y="0"/>
                  </a:lnTo>
                  <a:close/>
                </a:path>
              </a:pathLst>
            </a:custGeom>
            <a:solidFill>
              <a:srgbClr val="002629"/>
            </a:solidFill>
          </p:spPr>
          <p:txBody>
            <a:bodyPr wrap="square" lIns="0" tIns="0" rIns="0" bIns="0" rtlCol="0"/>
            <a:lstStyle/>
            <a:p>
              <a:endParaRPr dirty="0"/>
            </a:p>
          </p:txBody>
        </p:sp>
        <p:sp>
          <p:nvSpPr>
            <p:cNvPr id="4" name="object 4"/>
            <p:cNvSpPr/>
            <p:nvPr/>
          </p:nvSpPr>
          <p:spPr>
            <a:xfrm>
              <a:off x="0" y="0"/>
              <a:ext cx="3561715" cy="6586855"/>
            </a:xfrm>
            <a:custGeom>
              <a:avLst/>
              <a:gdLst/>
              <a:ahLst/>
              <a:cxnLst/>
              <a:rect l="l" t="t" r="r" b="b"/>
              <a:pathLst>
                <a:path w="3561715" h="6586855">
                  <a:moveTo>
                    <a:pt x="849176" y="0"/>
                  </a:moveTo>
                  <a:lnTo>
                    <a:pt x="3561344" y="2203967"/>
                  </a:lnTo>
                  <a:lnTo>
                    <a:pt x="0" y="6586501"/>
                  </a:lnTo>
                  <a:lnTo>
                    <a:pt x="0" y="6293041"/>
                  </a:lnTo>
                  <a:lnTo>
                    <a:pt x="3298519" y="2233936"/>
                  </a:lnTo>
                  <a:lnTo>
                    <a:pt x="549473" y="0"/>
                  </a:lnTo>
                  <a:lnTo>
                    <a:pt x="849176" y="0"/>
                  </a:lnTo>
                  <a:close/>
                </a:path>
              </a:pathLst>
            </a:custGeom>
            <a:solidFill>
              <a:srgbClr val="FFFFFF"/>
            </a:solidFill>
          </p:spPr>
          <p:txBody>
            <a:bodyPr wrap="square" lIns="0" tIns="0" rIns="0" bIns="0" rtlCol="0"/>
            <a:lstStyle/>
            <a:p>
              <a:endParaRPr dirty="0"/>
            </a:p>
          </p:txBody>
        </p:sp>
        <p:sp>
          <p:nvSpPr>
            <p:cNvPr id="5" name="object 5"/>
            <p:cNvSpPr/>
            <p:nvPr/>
          </p:nvSpPr>
          <p:spPr>
            <a:xfrm>
              <a:off x="0" y="5161622"/>
              <a:ext cx="4718685" cy="5125720"/>
            </a:xfrm>
            <a:custGeom>
              <a:avLst/>
              <a:gdLst/>
              <a:ahLst/>
              <a:cxnLst/>
              <a:rect l="l" t="t" r="r" b="b"/>
              <a:pathLst>
                <a:path w="4718685" h="5125720">
                  <a:moveTo>
                    <a:pt x="0" y="830875"/>
                  </a:moveTo>
                  <a:lnTo>
                    <a:pt x="675185" y="0"/>
                  </a:lnTo>
                  <a:lnTo>
                    <a:pt x="4718639" y="3285787"/>
                  </a:lnTo>
                  <a:lnTo>
                    <a:pt x="3223753" y="5125377"/>
                  </a:lnTo>
                  <a:lnTo>
                    <a:pt x="0" y="5125377"/>
                  </a:lnTo>
                  <a:lnTo>
                    <a:pt x="0" y="830875"/>
                  </a:lnTo>
                  <a:close/>
                </a:path>
              </a:pathLst>
            </a:custGeom>
            <a:solidFill>
              <a:srgbClr val="002629"/>
            </a:solidFill>
          </p:spPr>
          <p:txBody>
            <a:bodyPr wrap="square" lIns="0" tIns="0" rIns="0" bIns="0" rtlCol="0"/>
            <a:lstStyle/>
            <a:p>
              <a:endParaRPr dirty="0"/>
            </a:p>
          </p:txBody>
        </p:sp>
        <p:sp>
          <p:nvSpPr>
            <p:cNvPr id="6" name="object 6"/>
            <p:cNvSpPr/>
            <p:nvPr/>
          </p:nvSpPr>
          <p:spPr>
            <a:xfrm>
              <a:off x="0" y="5556250"/>
              <a:ext cx="4321175" cy="4730750"/>
            </a:xfrm>
            <a:custGeom>
              <a:avLst/>
              <a:gdLst/>
              <a:ahLst/>
              <a:cxnLst/>
              <a:rect l="l" t="t" r="r" b="b"/>
              <a:pathLst>
                <a:path w="4321175" h="4730750">
                  <a:moveTo>
                    <a:pt x="713745" y="0"/>
                  </a:moveTo>
                  <a:lnTo>
                    <a:pt x="4321066" y="2931379"/>
                  </a:lnTo>
                  <a:lnTo>
                    <a:pt x="2858863" y="4730749"/>
                  </a:lnTo>
                  <a:lnTo>
                    <a:pt x="2672066" y="4730749"/>
                  </a:lnTo>
                  <a:lnTo>
                    <a:pt x="4115193" y="2954854"/>
                  </a:lnTo>
                  <a:lnTo>
                    <a:pt x="620376" y="114898"/>
                  </a:lnTo>
                  <a:lnTo>
                    <a:pt x="713745" y="0"/>
                  </a:lnTo>
                  <a:close/>
                </a:path>
                <a:path w="4321175" h="4730750">
                  <a:moveTo>
                    <a:pt x="620376" y="114898"/>
                  </a:moveTo>
                  <a:lnTo>
                    <a:pt x="735274" y="208266"/>
                  </a:lnTo>
                  <a:lnTo>
                    <a:pt x="0" y="1113087"/>
                  </a:lnTo>
                  <a:lnTo>
                    <a:pt x="0" y="878326"/>
                  </a:lnTo>
                  <a:lnTo>
                    <a:pt x="620376" y="114898"/>
                  </a:lnTo>
                  <a:close/>
                </a:path>
              </a:pathLst>
            </a:custGeom>
            <a:solidFill>
              <a:srgbClr val="FFB000"/>
            </a:solidFill>
          </p:spPr>
          <p:txBody>
            <a:bodyPr wrap="square" lIns="0" tIns="0" rIns="0" bIns="0" rtlCol="0"/>
            <a:lstStyle/>
            <a:p>
              <a:endParaRPr dirty="0"/>
            </a:p>
          </p:txBody>
        </p:sp>
        <p:sp>
          <p:nvSpPr>
            <p:cNvPr id="7" name="object 7"/>
            <p:cNvSpPr/>
            <p:nvPr/>
          </p:nvSpPr>
          <p:spPr>
            <a:xfrm>
              <a:off x="0" y="3321866"/>
              <a:ext cx="3703954" cy="6965315"/>
            </a:xfrm>
            <a:custGeom>
              <a:avLst/>
              <a:gdLst/>
              <a:ahLst/>
              <a:cxnLst/>
              <a:rect l="l" t="t" r="r" b="b"/>
              <a:pathLst>
                <a:path w="3703954" h="6965315">
                  <a:moveTo>
                    <a:pt x="0" y="0"/>
                  </a:moveTo>
                  <a:lnTo>
                    <a:pt x="3703533" y="3009560"/>
                  </a:lnTo>
                  <a:lnTo>
                    <a:pt x="489161" y="6965132"/>
                  </a:lnTo>
                  <a:lnTo>
                    <a:pt x="0" y="6965132"/>
                  </a:lnTo>
                  <a:lnTo>
                    <a:pt x="0" y="0"/>
                  </a:lnTo>
                  <a:close/>
                </a:path>
              </a:pathLst>
            </a:custGeom>
            <a:solidFill>
              <a:srgbClr val="000000">
                <a:alpha val="29798"/>
              </a:srgbClr>
            </a:solidFill>
          </p:spPr>
          <p:txBody>
            <a:bodyPr wrap="square" lIns="0" tIns="0" rIns="0" bIns="0" rtlCol="0"/>
            <a:lstStyle/>
            <a:p>
              <a:endParaRPr dirty="0"/>
            </a:p>
          </p:txBody>
        </p:sp>
        <p:sp>
          <p:nvSpPr>
            <p:cNvPr id="8" name="object 8"/>
            <p:cNvSpPr/>
            <p:nvPr/>
          </p:nvSpPr>
          <p:spPr>
            <a:xfrm>
              <a:off x="0" y="3421643"/>
              <a:ext cx="3594735" cy="6865620"/>
            </a:xfrm>
            <a:custGeom>
              <a:avLst/>
              <a:gdLst/>
              <a:ahLst/>
              <a:cxnLst/>
              <a:rect l="l" t="t" r="r" b="b"/>
              <a:pathLst>
                <a:path w="3594735" h="6865620">
                  <a:moveTo>
                    <a:pt x="0" y="0"/>
                  </a:moveTo>
                  <a:lnTo>
                    <a:pt x="3594628" y="2921061"/>
                  </a:lnTo>
                  <a:lnTo>
                    <a:pt x="389421" y="6865356"/>
                  </a:lnTo>
                  <a:lnTo>
                    <a:pt x="0" y="6865356"/>
                  </a:lnTo>
                  <a:lnTo>
                    <a:pt x="0" y="0"/>
                  </a:lnTo>
                  <a:close/>
                </a:path>
              </a:pathLst>
            </a:custGeom>
            <a:solidFill>
              <a:srgbClr val="FFB000"/>
            </a:solidFill>
          </p:spPr>
          <p:txBody>
            <a:bodyPr wrap="square" lIns="0" tIns="0" rIns="0" bIns="0" rtlCol="0"/>
            <a:lstStyle/>
            <a:p>
              <a:endParaRPr dirty="0"/>
            </a:p>
          </p:txBody>
        </p:sp>
        <p:sp>
          <p:nvSpPr>
            <p:cNvPr id="9" name="object 9"/>
            <p:cNvSpPr/>
            <p:nvPr/>
          </p:nvSpPr>
          <p:spPr>
            <a:xfrm>
              <a:off x="0" y="3819638"/>
              <a:ext cx="3160395" cy="6457315"/>
            </a:xfrm>
            <a:custGeom>
              <a:avLst/>
              <a:gdLst/>
              <a:ahLst/>
              <a:cxnLst/>
              <a:rect l="l" t="t" r="r" b="b"/>
              <a:pathLst>
                <a:path w="3160395" h="6457315">
                  <a:moveTo>
                    <a:pt x="0" y="0"/>
                  </a:moveTo>
                  <a:lnTo>
                    <a:pt x="3160239" y="2568070"/>
                  </a:lnTo>
                  <a:lnTo>
                    <a:pt x="0" y="6457027"/>
                  </a:lnTo>
                  <a:lnTo>
                    <a:pt x="0" y="6206431"/>
                  </a:lnTo>
                  <a:lnTo>
                    <a:pt x="2935804" y="2593661"/>
                  </a:lnTo>
                  <a:lnTo>
                    <a:pt x="0" y="207971"/>
                  </a:lnTo>
                  <a:lnTo>
                    <a:pt x="0" y="0"/>
                  </a:lnTo>
                  <a:close/>
                </a:path>
              </a:pathLst>
            </a:custGeom>
            <a:solidFill>
              <a:srgbClr val="FFFFFF"/>
            </a:solidFill>
          </p:spPr>
          <p:txBody>
            <a:bodyPr wrap="square" lIns="0" tIns="0" rIns="0" bIns="0" rtlCol="0"/>
            <a:lstStyle/>
            <a:p>
              <a:endParaRPr dirty="0"/>
            </a:p>
          </p:txBody>
        </p:sp>
      </p:grpSp>
      <p:sp>
        <p:nvSpPr>
          <p:cNvPr id="10" name="object 10"/>
          <p:cNvSpPr/>
          <p:nvPr/>
        </p:nvSpPr>
        <p:spPr>
          <a:xfrm>
            <a:off x="14010957" y="9258300"/>
            <a:ext cx="2762885" cy="0"/>
          </a:xfrm>
          <a:custGeom>
            <a:avLst/>
            <a:gdLst/>
            <a:ahLst/>
            <a:cxnLst/>
            <a:rect l="l" t="t" r="r" b="b"/>
            <a:pathLst>
              <a:path w="2762884">
                <a:moveTo>
                  <a:pt x="0" y="0"/>
                </a:moveTo>
                <a:lnTo>
                  <a:pt x="2762430" y="0"/>
                </a:lnTo>
              </a:path>
            </a:pathLst>
          </a:custGeom>
          <a:ln w="47625">
            <a:solidFill>
              <a:srgbClr val="FFB000"/>
            </a:solidFill>
          </a:ln>
        </p:spPr>
        <p:txBody>
          <a:bodyPr wrap="square" lIns="0" tIns="0" rIns="0" bIns="0" rtlCol="0"/>
          <a:lstStyle/>
          <a:p>
            <a:endParaRPr dirty="0"/>
          </a:p>
        </p:txBody>
      </p:sp>
      <p:sp>
        <p:nvSpPr>
          <p:cNvPr id="11" name="object 11"/>
          <p:cNvSpPr txBox="1">
            <a:spLocks noGrp="1"/>
          </p:cNvSpPr>
          <p:nvPr>
            <p:ph type="title"/>
          </p:nvPr>
        </p:nvSpPr>
        <p:spPr>
          <a:xfrm>
            <a:off x="3988023" y="647294"/>
            <a:ext cx="13842777" cy="2967479"/>
          </a:xfrm>
          <a:prstGeom prst="rect">
            <a:avLst/>
          </a:prstGeom>
        </p:spPr>
        <p:txBody>
          <a:bodyPr vert="horz" wrap="square" lIns="0" tIns="12700" rIns="0" bIns="0" rtlCol="0">
            <a:spAutoFit/>
          </a:bodyPr>
          <a:lstStyle/>
          <a:p>
            <a:pPr marL="12700">
              <a:lnSpc>
                <a:spcPct val="100000"/>
              </a:lnSpc>
              <a:spcBef>
                <a:spcPts val="100"/>
              </a:spcBef>
              <a:tabLst>
                <a:tab pos="7047230" algn="l"/>
              </a:tabLst>
            </a:pPr>
            <a:r>
              <a:rPr sz="9600" spc="720" dirty="0"/>
              <a:t>Aim</a:t>
            </a:r>
            <a:r>
              <a:rPr sz="9600" spc="-1950" dirty="0"/>
              <a:t> </a:t>
            </a:r>
            <a:r>
              <a:rPr sz="9600" spc="290" dirty="0"/>
              <a:t>of</a:t>
            </a:r>
            <a:r>
              <a:rPr sz="9600" u="heavy" spc="290" dirty="0">
                <a:uFill>
                  <a:solidFill>
                    <a:srgbClr val="002629"/>
                  </a:solidFill>
                </a:uFill>
              </a:rPr>
              <a:t> </a:t>
            </a:r>
            <a:r>
              <a:rPr sz="9600" u="heavy" spc="910" dirty="0">
                <a:uFill>
                  <a:solidFill>
                    <a:srgbClr val="002629"/>
                  </a:solidFill>
                </a:uFill>
              </a:rPr>
              <a:t>data</a:t>
            </a:r>
            <a:r>
              <a:rPr lang="en-US" sz="9600" u="heavy" spc="910" dirty="0">
                <a:uFill>
                  <a:solidFill>
                    <a:srgbClr val="002629"/>
                  </a:solidFill>
                </a:uFill>
              </a:rPr>
              <a:t> </a:t>
            </a:r>
            <a:r>
              <a:rPr lang="en-US" sz="9600" u="heavy" spc="910" dirty="0" err="1">
                <a:uFill>
                  <a:solidFill>
                    <a:srgbClr val="002629"/>
                  </a:solidFill>
                </a:uFill>
              </a:rPr>
              <a:t>data</a:t>
            </a:r>
            <a:r>
              <a:rPr lang="en-US" sz="9600" u="heavy" spc="910" dirty="0">
                <a:uFill>
                  <a:solidFill>
                    <a:srgbClr val="002629"/>
                  </a:solidFill>
                </a:uFill>
              </a:rPr>
              <a:t> mining</a:t>
            </a:r>
            <a:r>
              <a:rPr lang="en-US" sz="8000" u="heavy" spc="910" dirty="0">
                <a:uFill>
                  <a:solidFill>
                    <a:srgbClr val="002629"/>
                  </a:solidFill>
                </a:uFill>
              </a:rPr>
              <a:t> </a:t>
            </a:r>
            <a:endParaRPr sz="9000" dirty="0"/>
          </a:p>
        </p:txBody>
      </p:sp>
      <p:sp>
        <p:nvSpPr>
          <p:cNvPr id="14" name="object 14"/>
          <p:cNvSpPr txBox="1"/>
          <p:nvPr/>
        </p:nvSpPr>
        <p:spPr>
          <a:xfrm>
            <a:off x="3135814" y="4519623"/>
            <a:ext cx="15392400" cy="3868688"/>
          </a:xfrm>
          <a:prstGeom prst="rect">
            <a:avLst/>
          </a:prstGeom>
        </p:spPr>
        <p:txBody>
          <a:bodyPr vert="horz" wrap="square" lIns="0" tIns="12700" rIns="0" bIns="0" rtlCol="0">
            <a:spAutoFit/>
          </a:bodyPr>
          <a:lstStyle/>
          <a:p>
            <a:pPr marL="1488440" marR="250825">
              <a:lnSpc>
                <a:spcPct val="115599"/>
              </a:lnSpc>
              <a:spcBef>
                <a:spcPts val="100"/>
              </a:spcBef>
            </a:pPr>
            <a:r>
              <a:rPr sz="7200" spc="-175" dirty="0">
                <a:latin typeface="Times New Roman" panose="02020603050405020304" pitchFamily="18" charset="0"/>
                <a:cs typeface="Times New Roman" panose="02020603050405020304" pitchFamily="18" charset="0"/>
              </a:rPr>
              <a:t>The</a:t>
            </a:r>
            <a:r>
              <a:rPr sz="7200" spc="-140" dirty="0">
                <a:latin typeface="Times New Roman" panose="02020603050405020304" pitchFamily="18" charset="0"/>
                <a:cs typeface="Times New Roman" panose="02020603050405020304" pitchFamily="18" charset="0"/>
              </a:rPr>
              <a:t> </a:t>
            </a:r>
            <a:r>
              <a:rPr sz="7200" spc="-40" dirty="0">
                <a:latin typeface="Times New Roman" panose="02020603050405020304" pitchFamily="18" charset="0"/>
                <a:cs typeface="Times New Roman" panose="02020603050405020304" pitchFamily="18" charset="0"/>
              </a:rPr>
              <a:t>aim</a:t>
            </a:r>
            <a:r>
              <a:rPr sz="7200" spc="-135" dirty="0">
                <a:latin typeface="Times New Roman" panose="02020603050405020304" pitchFamily="18" charset="0"/>
                <a:cs typeface="Times New Roman" panose="02020603050405020304" pitchFamily="18" charset="0"/>
              </a:rPr>
              <a:t> </a:t>
            </a:r>
            <a:r>
              <a:rPr sz="7200" spc="-90" dirty="0">
                <a:latin typeface="Times New Roman" panose="02020603050405020304" pitchFamily="18" charset="0"/>
                <a:cs typeface="Times New Roman" panose="02020603050405020304" pitchFamily="18" charset="0"/>
              </a:rPr>
              <a:t>of</a:t>
            </a:r>
            <a:r>
              <a:rPr sz="7200" spc="-135" dirty="0">
                <a:latin typeface="Times New Roman" panose="02020603050405020304" pitchFamily="18" charset="0"/>
                <a:cs typeface="Times New Roman" panose="02020603050405020304" pitchFamily="18" charset="0"/>
              </a:rPr>
              <a:t> </a:t>
            </a:r>
            <a:r>
              <a:rPr sz="7200" spc="-35" dirty="0">
                <a:latin typeface="Times New Roman" panose="02020603050405020304" pitchFamily="18" charset="0"/>
                <a:cs typeface="Times New Roman" panose="02020603050405020304" pitchFamily="18" charset="0"/>
              </a:rPr>
              <a:t>data</a:t>
            </a:r>
            <a:r>
              <a:rPr sz="7200" spc="-135" dirty="0">
                <a:latin typeface="Times New Roman" panose="02020603050405020304" pitchFamily="18" charset="0"/>
                <a:cs typeface="Times New Roman" panose="02020603050405020304" pitchFamily="18" charset="0"/>
              </a:rPr>
              <a:t> </a:t>
            </a:r>
            <a:r>
              <a:rPr sz="7200" spc="-70" dirty="0">
                <a:latin typeface="Times New Roman" panose="02020603050405020304" pitchFamily="18" charset="0"/>
                <a:cs typeface="Times New Roman" panose="02020603050405020304" pitchFamily="18" charset="0"/>
              </a:rPr>
              <a:t>mining</a:t>
            </a:r>
            <a:r>
              <a:rPr sz="7200" spc="-140" dirty="0">
                <a:latin typeface="Times New Roman" panose="02020603050405020304" pitchFamily="18" charset="0"/>
                <a:cs typeface="Times New Roman" panose="02020603050405020304" pitchFamily="18" charset="0"/>
              </a:rPr>
              <a:t> </a:t>
            </a:r>
            <a:r>
              <a:rPr sz="7200" spc="-180" dirty="0">
                <a:latin typeface="Times New Roman" panose="02020603050405020304" pitchFamily="18" charset="0"/>
                <a:cs typeface="Times New Roman" panose="02020603050405020304" pitchFamily="18" charset="0"/>
              </a:rPr>
              <a:t>is</a:t>
            </a:r>
            <a:r>
              <a:rPr sz="7200" spc="-135" dirty="0">
                <a:latin typeface="Times New Roman" panose="02020603050405020304" pitchFamily="18" charset="0"/>
                <a:cs typeface="Times New Roman" panose="02020603050405020304" pitchFamily="18" charset="0"/>
              </a:rPr>
              <a:t> </a:t>
            </a:r>
            <a:r>
              <a:rPr sz="7200" spc="-110" dirty="0">
                <a:latin typeface="Times New Roman" panose="02020603050405020304" pitchFamily="18" charset="0"/>
                <a:cs typeface="Times New Roman" panose="02020603050405020304" pitchFamily="18" charset="0"/>
              </a:rPr>
              <a:t>to</a:t>
            </a:r>
            <a:r>
              <a:rPr sz="7200" spc="-135" dirty="0">
                <a:latin typeface="Times New Roman" panose="02020603050405020304" pitchFamily="18" charset="0"/>
                <a:cs typeface="Times New Roman" panose="02020603050405020304" pitchFamily="18" charset="0"/>
              </a:rPr>
              <a:t> </a:t>
            </a:r>
            <a:r>
              <a:rPr sz="7200" b="1" spc="-85" dirty="0">
                <a:latin typeface="Times New Roman" panose="02020603050405020304" pitchFamily="18" charset="0"/>
                <a:cs typeface="Times New Roman" panose="02020603050405020304" pitchFamily="18" charset="0"/>
              </a:rPr>
              <a:t>make</a:t>
            </a:r>
            <a:r>
              <a:rPr sz="7200" b="1" spc="-135" dirty="0">
                <a:latin typeface="Times New Roman" panose="02020603050405020304" pitchFamily="18" charset="0"/>
                <a:cs typeface="Times New Roman" panose="02020603050405020304" pitchFamily="18" charset="0"/>
              </a:rPr>
              <a:t> </a:t>
            </a:r>
            <a:r>
              <a:rPr sz="7200" b="1" spc="-125" dirty="0">
                <a:latin typeface="Times New Roman" panose="02020603050405020304" pitchFamily="18" charset="0"/>
                <a:cs typeface="Times New Roman" panose="02020603050405020304" pitchFamily="18" charset="0"/>
              </a:rPr>
              <a:t>sense</a:t>
            </a:r>
            <a:r>
              <a:rPr sz="7200" b="1" spc="-140" dirty="0">
                <a:latin typeface="Times New Roman" panose="02020603050405020304" pitchFamily="18" charset="0"/>
                <a:cs typeface="Times New Roman" panose="02020603050405020304" pitchFamily="18" charset="0"/>
              </a:rPr>
              <a:t> </a:t>
            </a:r>
            <a:r>
              <a:rPr sz="7200" spc="-90" dirty="0">
                <a:latin typeface="Times New Roman" panose="02020603050405020304" pitchFamily="18" charset="0"/>
                <a:cs typeface="Times New Roman" panose="02020603050405020304" pitchFamily="18" charset="0"/>
              </a:rPr>
              <a:t>of</a:t>
            </a:r>
            <a:r>
              <a:rPr sz="7200" spc="-135" dirty="0">
                <a:latin typeface="Times New Roman" panose="02020603050405020304" pitchFamily="18" charset="0"/>
                <a:cs typeface="Times New Roman" panose="02020603050405020304" pitchFamily="18" charset="0"/>
              </a:rPr>
              <a:t> </a:t>
            </a:r>
            <a:r>
              <a:rPr sz="7200" b="1" spc="-80" dirty="0">
                <a:latin typeface="Times New Roman" panose="02020603050405020304" pitchFamily="18" charset="0"/>
                <a:cs typeface="Times New Roman" panose="02020603050405020304" pitchFamily="18" charset="0"/>
              </a:rPr>
              <a:t>large</a:t>
            </a:r>
            <a:r>
              <a:rPr sz="7200" b="1" spc="-135" dirty="0">
                <a:latin typeface="Times New Roman" panose="02020603050405020304" pitchFamily="18" charset="0"/>
                <a:cs typeface="Times New Roman" panose="02020603050405020304" pitchFamily="18" charset="0"/>
              </a:rPr>
              <a:t> </a:t>
            </a:r>
            <a:r>
              <a:rPr sz="7200" b="1" spc="-65" dirty="0">
                <a:latin typeface="Times New Roman" panose="02020603050405020304" pitchFamily="18" charset="0"/>
                <a:cs typeface="Times New Roman" panose="02020603050405020304" pitchFamily="18" charset="0"/>
              </a:rPr>
              <a:t>amounts</a:t>
            </a:r>
            <a:r>
              <a:rPr sz="7200" b="1" spc="-135" dirty="0">
                <a:latin typeface="Times New Roman" panose="02020603050405020304" pitchFamily="18" charset="0"/>
                <a:cs typeface="Times New Roman" panose="02020603050405020304" pitchFamily="18" charset="0"/>
              </a:rPr>
              <a:t> </a:t>
            </a:r>
            <a:r>
              <a:rPr sz="7200" spc="-90" dirty="0">
                <a:latin typeface="Times New Roman" panose="02020603050405020304" pitchFamily="18" charset="0"/>
                <a:cs typeface="Times New Roman" panose="02020603050405020304" pitchFamily="18" charset="0"/>
              </a:rPr>
              <a:t>of  </a:t>
            </a:r>
            <a:r>
              <a:rPr sz="7200" spc="-105" dirty="0">
                <a:latin typeface="Times New Roman" panose="02020603050405020304" pitchFamily="18" charset="0"/>
                <a:cs typeface="Times New Roman" panose="02020603050405020304" pitchFamily="18" charset="0"/>
              </a:rPr>
              <a:t>mostly </a:t>
            </a:r>
            <a:r>
              <a:rPr sz="7200" b="1" spc="-95" dirty="0">
                <a:latin typeface="Times New Roman" panose="02020603050405020304" pitchFamily="18" charset="0"/>
                <a:cs typeface="Times New Roman" panose="02020603050405020304" pitchFamily="18" charset="0"/>
              </a:rPr>
              <a:t>unsupervised </a:t>
            </a:r>
            <a:r>
              <a:rPr sz="7200" b="1" spc="-80" dirty="0">
                <a:latin typeface="Times New Roman" panose="02020603050405020304" pitchFamily="18" charset="0"/>
                <a:cs typeface="Times New Roman" panose="02020603050405020304" pitchFamily="18" charset="0"/>
              </a:rPr>
              <a:t>data</a:t>
            </a:r>
            <a:r>
              <a:rPr sz="7200" spc="-80" dirty="0">
                <a:latin typeface="Times New Roman" panose="02020603050405020304" pitchFamily="18" charset="0"/>
                <a:cs typeface="Times New Roman" panose="02020603050405020304" pitchFamily="18" charset="0"/>
              </a:rPr>
              <a:t>, </a:t>
            </a:r>
            <a:r>
              <a:rPr sz="7200" spc="-120" dirty="0">
                <a:latin typeface="Times New Roman" panose="02020603050405020304" pitchFamily="18" charset="0"/>
                <a:cs typeface="Times New Roman" panose="02020603050405020304" pitchFamily="18" charset="0"/>
              </a:rPr>
              <a:t>in </a:t>
            </a:r>
            <a:r>
              <a:rPr sz="7200" spc="-75" dirty="0">
                <a:latin typeface="Times New Roman" panose="02020603050405020304" pitchFamily="18" charset="0"/>
                <a:cs typeface="Times New Roman" panose="02020603050405020304" pitchFamily="18" charset="0"/>
              </a:rPr>
              <a:t>some</a:t>
            </a:r>
            <a:r>
              <a:rPr sz="7200" spc="-280" dirty="0">
                <a:latin typeface="Times New Roman" panose="02020603050405020304" pitchFamily="18" charset="0"/>
                <a:cs typeface="Times New Roman" panose="02020603050405020304" pitchFamily="18" charset="0"/>
              </a:rPr>
              <a:t> </a:t>
            </a:r>
            <a:r>
              <a:rPr sz="7200" b="1" spc="-40" dirty="0">
                <a:latin typeface="Times New Roman" panose="02020603050405020304" pitchFamily="18" charset="0"/>
                <a:cs typeface="Times New Roman" panose="02020603050405020304" pitchFamily="18" charset="0"/>
              </a:rPr>
              <a:t>domain</a:t>
            </a:r>
            <a:endParaRPr sz="7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242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099" y="1257121"/>
            <a:ext cx="14297701" cy="7571303"/>
          </a:xfrm>
        </p:spPr>
        <p:txBody>
          <a:bodyPr/>
          <a:lstStyle/>
          <a:p>
            <a:r>
              <a:rPr lang="en-US" dirty="0"/>
              <a:t>How does Data Mining Differ from Other Approaches?</a:t>
            </a:r>
            <a:br>
              <a:rPr lang="en-US" dirty="0"/>
            </a:br>
            <a:endParaRPr lang="en-US" dirty="0"/>
          </a:p>
        </p:txBody>
      </p:sp>
      <p:sp>
        <p:nvSpPr>
          <p:cNvPr id="3" name="Text Placeholder 2"/>
          <p:cNvSpPr>
            <a:spLocks noGrp="1"/>
          </p:cNvSpPr>
          <p:nvPr>
            <p:ph type="body" idx="1"/>
          </p:nvPr>
        </p:nvSpPr>
        <p:spPr>
          <a:xfrm>
            <a:off x="1727482" y="4152900"/>
            <a:ext cx="15265118" cy="5732338"/>
          </a:xfrm>
        </p:spPr>
        <p:txBody>
          <a:bodyPr/>
          <a:lstStyle/>
          <a:p>
            <a:r>
              <a:rPr lang="en-US" sz="4400" dirty="0">
                <a:latin typeface="Arial" panose="020B0604020202020204" pitchFamily="34" charset="0"/>
                <a:cs typeface="Arial" panose="020B0604020202020204" pitchFamily="34" charset="0"/>
              </a:rPr>
              <a:t>Along with dramatic increase in the amount of stored data came demands for better, faster, cheaper ways to deal with those data.</a:t>
            </a:r>
          </a:p>
          <a:p>
            <a:r>
              <a:rPr lang="en-US" sz="4400" dirty="0">
                <a:latin typeface="Arial" panose="020B0604020202020204" pitchFamily="34" charset="0"/>
                <a:cs typeface="Arial" panose="020B0604020202020204" pitchFamily="34" charset="0"/>
              </a:rPr>
              <a:t>In other words, all the data in the world are of no value without mechanisms to efficiently and effectively extract information/knowledge from them.</a:t>
            </a:r>
          </a:p>
          <a:p>
            <a:endParaRPr lang="en-US" dirty="0"/>
          </a:p>
        </p:txBody>
      </p:sp>
    </p:spTree>
    <p:extLst>
      <p:ext uri="{BB962C8B-B14F-4D97-AF65-F5344CB8AC3E}">
        <p14:creationId xmlns:p14="http://schemas.microsoft.com/office/powerpoint/2010/main" val="385658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865882" y="4761096"/>
            <a:ext cx="5422265" cy="5526405"/>
            <a:chOff x="12865882" y="4761096"/>
            <a:chExt cx="5422265" cy="5526405"/>
          </a:xfrm>
        </p:grpSpPr>
        <p:sp>
          <p:nvSpPr>
            <p:cNvPr id="3" name="object 3"/>
            <p:cNvSpPr/>
            <p:nvPr/>
          </p:nvSpPr>
          <p:spPr>
            <a:xfrm>
              <a:off x="12865882" y="8481518"/>
              <a:ext cx="5422265" cy="1805939"/>
            </a:xfrm>
            <a:custGeom>
              <a:avLst/>
              <a:gdLst/>
              <a:ahLst/>
              <a:cxnLst/>
              <a:rect l="l" t="t" r="r" b="b"/>
              <a:pathLst>
                <a:path w="5422265" h="1805940">
                  <a:moveTo>
                    <a:pt x="5422117" y="1805481"/>
                  </a:moveTo>
                  <a:lnTo>
                    <a:pt x="115591" y="1805481"/>
                  </a:lnTo>
                  <a:lnTo>
                    <a:pt x="0" y="468933"/>
                  </a:lnTo>
                  <a:lnTo>
                    <a:pt x="5422117" y="0"/>
                  </a:lnTo>
                  <a:lnTo>
                    <a:pt x="5422117" y="1805481"/>
                  </a:lnTo>
                  <a:close/>
                </a:path>
              </a:pathLst>
            </a:custGeom>
            <a:solidFill>
              <a:srgbClr val="002629"/>
            </a:solidFill>
          </p:spPr>
          <p:txBody>
            <a:bodyPr wrap="square" lIns="0" tIns="0" rIns="0" bIns="0" rtlCol="0"/>
            <a:lstStyle/>
            <a:p>
              <a:endParaRPr dirty="0"/>
            </a:p>
          </p:txBody>
        </p:sp>
        <p:sp>
          <p:nvSpPr>
            <p:cNvPr id="4" name="object 4"/>
            <p:cNvSpPr/>
            <p:nvPr/>
          </p:nvSpPr>
          <p:spPr>
            <a:xfrm>
              <a:off x="13188765" y="8799545"/>
              <a:ext cx="5025390" cy="1487805"/>
            </a:xfrm>
            <a:custGeom>
              <a:avLst/>
              <a:gdLst/>
              <a:ahLst/>
              <a:cxnLst/>
              <a:rect l="l" t="t" r="r" b="b"/>
              <a:pathLst>
                <a:path w="5025390" h="1487804">
                  <a:moveTo>
                    <a:pt x="92017" y="1487454"/>
                  </a:moveTo>
                  <a:lnTo>
                    <a:pt x="0" y="423486"/>
                  </a:lnTo>
                  <a:lnTo>
                    <a:pt x="4896633" y="0"/>
                  </a:lnTo>
                  <a:lnTo>
                    <a:pt x="5025276" y="1487454"/>
                  </a:lnTo>
                  <a:lnTo>
                    <a:pt x="4871419" y="1487454"/>
                  </a:lnTo>
                  <a:lnTo>
                    <a:pt x="4757126" y="165922"/>
                  </a:lnTo>
                  <a:lnTo>
                    <a:pt x="169172" y="562713"/>
                  </a:lnTo>
                  <a:lnTo>
                    <a:pt x="249148" y="1487454"/>
                  </a:lnTo>
                  <a:lnTo>
                    <a:pt x="92017" y="1487454"/>
                  </a:lnTo>
                  <a:close/>
                </a:path>
              </a:pathLst>
            </a:custGeom>
            <a:solidFill>
              <a:srgbClr val="FFFFFF"/>
            </a:solidFill>
          </p:spPr>
          <p:txBody>
            <a:bodyPr wrap="square" lIns="0" tIns="0" rIns="0" bIns="0" rtlCol="0"/>
            <a:lstStyle/>
            <a:p>
              <a:endParaRPr dirty="0"/>
            </a:p>
          </p:txBody>
        </p:sp>
        <p:sp>
          <p:nvSpPr>
            <p:cNvPr id="5" name="object 5"/>
            <p:cNvSpPr/>
            <p:nvPr/>
          </p:nvSpPr>
          <p:spPr>
            <a:xfrm>
              <a:off x="16239316" y="4761096"/>
              <a:ext cx="2049145" cy="4476115"/>
            </a:xfrm>
            <a:custGeom>
              <a:avLst/>
              <a:gdLst/>
              <a:ahLst/>
              <a:cxnLst/>
              <a:rect l="l" t="t" r="r" b="b"/>
              <a:pathLst>
                <a:path w="2049144" h="4476115">
                  <a:moveTo>
                    <a:pt x="2048682" y="4330932"/>
                  </a:moveTo>
                  <a:lnTo>
                    <a:pt x="371781" y="4475960"/>
                  </a:lnTo>
                  <a:lnTo>
                    <a:pt x="0" y="177181"/>
                  </a:lnTo>
                  <a:lnTo>
                    <a:pt x="2048682" y="0"/>
                  </a:lnTo>
                  <a:lnTo>
                    <a:pt x="2048682" y="4330932"/>
                  </a:lnTo>
                  <a:close/>
                </a:path>
              </a:pathLst>
            </a:custGeom>
            <a:solidFill>
              <a:srgbClr val="002629"/>
            </a:solidFill>
          </p:spPr>
          <p:txBody>
            <a:bodyPr wrap="square" lIns="0" tIns="0" rIns="0" bIns="0" rtlCol="0"/>
            <a:lstStyle/>
            <a:p>
              <a:endParaRPr dirty="0"/>
            </a:p>
          </p:txBody>
        </p:sp>
        <p:sp>
          <p:nvSpPr>
            <p:cNvPr id="6" name="object 6"/>
            <p:cNvSpPr/>
            <p:nvPr/>
          </p:nvSpPr>
          <p:spPr>
            <a:xfrm>
              <a:off x="16494849" y="4996531"/>
              <a:ext cx="1793239" cy="3989070"/>
            </a:xfrm>
            <a:custGeom>
              <a:avLst/>
              <a:gdLst/>
              <a:ahLst/>
              <a:cxnLst/>
              <a:rect l="l" t="t" r="r" b="b"/>
              <a:pathLst>
                <a:path w="1793240" h="3989070">
                  <a:moveTo>
                    <a:pt x="331567" y="3988867"/>
                  </a:moveTo>
                  <a:lnTo>
                    <a:pt x="0" y="155081"/>
                  </a:lnTo>
                  <a:lnTo>
                    <a:pt x="1793150" y="0"/>
                  </a:lnTo>
                  <a:lnTo>
                    <a:pt x="1793150" y="120461"/>
                  </a:lnTo>
                  <a:lnTo>
                    <a:pt x="132452" y="264088"/>
                  </a:lnTo>
                  <a:lnTo>
                    <a:pt x="453678" y="3978307"/>
                  </a:lnTo>
                  <a:lnTo>
                    <a:pt x="331567" y="3988867"/>
                  </a:lnTo>
                  <a:close/>
                </a:path>
                <a:path w="1793240" h="3989070">
                  <a:moveTo>
                    <a:pt x="453678" y="3978307"/>
                  </a:moveTo>
                  <a:lnTo>
                    <a:pt x="443117" y="3856195"/>
                  </a:lnTo>
                  <a:lnTo>
                    <a:pt x="1793150" y="3739437"/>
                  </a:lnTo>
                  <a:lnTo>
                    <a:pt x="1793150" y="3862462"/>
                  </a:lnTo>
                  <a:lnTo>
                    <a:pt x="453678" y="3978307"/>
                  </a:lnTo>
                  <a:close/>
                </a:path>
              </a:pathLst>
            </a:custGeom>
            <a:solidFill>
              <a:srgbClr val="FFB000"/>
            </a:solidFill>
          </p:spPr>
          <p:txBody>
            <a:bodyPr wrap="square" lIns="0" tIns="0" rIns="0" bIns="0" rtlCol="0"/>
            <a:lstStyle/>
            <a:p>
              <a:endParaRPr dirty="0"/>
            </a:p>
          </p:txBody>
        </p:sp>
        <p:sp>
          <p:nvSpPr>
            <p:cNvPr id="7" name="object 7"/>
            <p:cNvSpPr/>
            <p:nvPr/>
          </p:nvSpPr>
          <p:spPr>
            <a:xfrm>
              <a:off x="15563793" y="6525720"/>
              <a:ext cx="2724785" cy="3761740"/>
            </a:xfrm>
            <a:custGeom>
              <a:avLst/>
              <a:gdLst/>
              <a:ahLst/>
              <a:cxnLst/>
              <a:rect l="l" t="t" r="r" b="b"/>
              <a:pathLst>
                <a:path w="2724784" h="3761740">
                  <a:moveTo>
                    <a:pt x="2724204" y="3761279"/>
                  </a:moveTo>
                  <a:lnTo>
                    <a:pt x="304918" y="3761279"/>
                  </a:lnTo>
                  <a:lnTo>
                    <a:pt x="0" y="235603"/>
                  </a:lnTo>
                  <a:lnTo>
                    <a:pt x="2724204" y="0"/>
                  </a:lnTo>
                  <a:lnTo>
                    <a:pt x="2724204" y="3761279"/>
                  </a:lnTo>
                  <a:close/>
                </a:path>
              </a:pathLst>
            </a:custGeom>
            <a:solidFill>
              <a:srgbClr val="000000">
                <a:alpha val="29798"/>
              </a:srgbClr>
            </a:solidFill>
          </p:spPr>
          <p:txBody>
            <a:bodyPr wrap="square" lIns="0" tIns="0" rIns="0" bIns="0" rtlCol="0"/>
            <a:lstStyle/>
            <a:p>
              <a:endParaRPr dirty="0"/>
            </a:p>
          </p:txBody>
        </p:sp>
      </p:grpSp>
      <p:sp>
        <p:nvSpPr>
          <p:cNvPr id="8" name="object 8"/>
          <p:cNvSpPr txBox="1">
            <a:spLocks noGrp="1"/>
          </p:cNvSpPr>
          <p:nvPr>
            <p:ph type="title"/>
          </p:nvPr>
        </p:nvSpPr>
        <p:spPr>
          <a:xfrm>
            <a:off x="1016000" y="581554"/>
            <a:ext cx="12310110" cy="1244600"/>
          </a:xfrm>
          <a:prstGeom prst="rect">
            <a:avLst/>
          </a:prstGeom>
        </p:spPr>
        <p:txBody>
          <a:bodyPr vert="horz" wrap="square" lIns="0" tIns="12700" rIns="0" bIns="0" rtlCol="0">
            <a:spAutoFit/>
          </a:bodyPr>
          <a:lstStyle/>
          <a:p>
            <a:pPr marL="12700">
              <a:lnSpc>
                <a:spcPct val="100000"/>
              </a:lnSpc>
              <a:spcBef>
                <a:spcPts val="100"/>
              </a:spcBef>
            </a:pPr>
            <a:r>
              <a:rPr sz="8000" spc="305" dirty="0"/>
              <a:t>Benefits</a:t>
            </a:r>
            <a:r>
              <a:rPr sz="8000" spc="-710" dirty="0"/>
              <a:t> </a:t>
            </a:r>
            <a:r>
              <a:rPr sz="8000" spc="254" dirty="0"/>
              <a:t>of</a:t>
            </a:r>
            <a:r>
              <a:rPr sz="8000" spc="-710" dirty="0"/>
              <a:t> </a:t>
            </a:r>
            <a:r>
              <a:rPr sz="8000" spc="690" dirty="0"/>
              <a:t>Data</a:t>
            </a:r>
            <a:r>
              <a:rPr sz="8000" spc="-705" dirty="0"/>
              <a:t> </a:t>
            </a:r>
            <a:r>
              <a:rPr sz="8000" spc="605" dirty="0"/>
              <a:t>mining</a:t>
            </a:r>
            <a:endParaRPr sz="8000" dirty="0"/>
          </a:p>
        </p:txBody>
      </p:sp>
      <p:sp>
        <p:nvSpPr>
          <p:cNvPr id="9" name="object 9"/>
          <p:cNvSpPr txBox="1"/>
          <p:nvPr/>
        </p:nvSpPr>
        <p:spPr>
          <a:xfrm>
            <a:off x="940186" y="2324100"/>
            <a:ext cx="13842614" cy="6050374"/>
          </a:xfrm>
          <a:prstGeom prst="rect">
            <a:avLst/>
          </a:prstGeom>
        </p:spPr>
        <p:txBody>
          <a:bodyPr vert="horz" wrap="square" lIns="0" tIns="93980" rIns="0" bIns="0" rtlCol="0">
            <a:spAutoFit/>
          </a:bodyPr>
          <a:lstStyle/>
          <a:p>
            <a:pPr marL="131445" indent="-119380">
              <a:lnSpc>
                <a:spcPct val="100000"/>
              </a:lnSpc>
              <a:spcBef>
                <a:spcPts val="740"/>
              </a:spcBef>
              <a:buSzPct val="97142"/>
              <a:buChar char="·"/>
              <a:tabLst>
                <a:tab pos="132080" algn="l"/>
              </a:tabLst>
            </a:pPr>
            <a:r>
              <a:rPr sz="4400" spc="55" dirty="0">
                <a:latin typeface="Arial" panose="020B0604020202020204" pitchFamily="34" charset="0"/>
                <a:cs typeface="Arial" panose="020B0604020202020204" pitchFamily="34" charset="0"/>
              </a:rPr>
              <a:t>Increasing</a:t>
            </a:r>
            <a:r>
              <a:rPr sz="4400" spc="-70" dirty="0">
                <a:latin typeface="Arial" panose="020B0604020202020204" pitchFamily="34" charset="0"/>
                <a:cs typeface="Arial" panose="020B0604020202020204" pitchFamily="34" charset="0"/>
              </a:rPr>
              <a:t> </a:t>
            </a:r>
            <a:r>
              <a:rPr sz="4400" spc="80" dirty="0">
                <a:latin typeface="Arial" panose="020B0604020202020204" pitchFamily="34" charset="0"/>
                <a:cs typeface="Arial" panose="020B0604020202020204" pitchFamily="34" charset="0"/>
              </a:rPr>
              <a:t>revenue.</a:t>
            </a:r>
            <a:endParaRPr sz="4400" dirty="0">
              <a:latin typeface="Arial" panose="020B0604020202020204" pitchFamily="34" charset="0"/>
              <a:cs typeface="Arial" panose="020B0604020202020204" pitchFamily="34" charset="0"/>
            </a:endParaRPr>
          </a:p>
          <a:p>
            <a:pPr marL="131445" indent="-119380">
              <a:lnSpc>
                <a:spcPct val="100000"/>
              </a:lnSpc>
              <a:spcBef>
                <a:spcPts val="645"/>
              </a:spcBef>
              <a:buSzPct val="97142"/>
              <a:buChar char="·"/>
              <a:tabLst>
                <a:tab pos="132080" algn="l"/>
              </a:tabLst>
            </a:pPr>
            <a:r>
              <a:rPr sz="4400" spc="114" dirty="0">
                <a:latin typeface="Arial" panose="020B0604020202020204" pitchFamily="34" charset="0"/>
                <a:cs typeface="Arial" panose="020B0604020202020204" pitchFamily="34" charset="0"/>
              </a:rPr>
              <a:t>Understanding </a:t>
            </a:r>
            <a:r>
              <a:rPr sz="4400" spc="130" dirty="0">
                <a:latin typeface="Arial" panose="020B0604020202020204" pitchFamily="34" charset="0"/>
                <a:cs typeface="Arial" panose="020B0604020202020204" pitchFamily="34" charset="0"/>
              </a:rPr>
              <a:t>customer </a:t>
            </a:r>
            <a:r>
              <a:rPr sz="4400" spc="75" dirty="0">
                <a:latin typeface="Arial" panose="020B0604020202020204" pitchFamily="34" charset="0"/>
                <a:cs typeface="Arial" panose="020B0604020202020204" pitchFamily="34" charset="0"/>
              </a:rPr>
              <a:t>segments </a:t>
            </a:r>
            <a:r>
              <a:rPr sz="4400" spc="130" dirty="0">
                <a:latin typeface="Arial" panose="020B0604020202020204" pitchFamily="34" charset="0"/>
                <a:cs typeface="Arial" panose="020B0604020202020204" pitchFamily="34" charset="0"/>
              </a:rPr>
              <a:t>and</a:t>
            </a:r>
            <a:r>
              <a:rPr sz="4400" spc="-595" dirty="0">
                <a:latin typeface="Arial" panose="020B0604020202020204" pitchFamily="34" charset="0"/>
                <a:cs typeface="Arial" panose="020B0604020202020204" pitchFamily="34" charset="0"/>
              </a:rPr>
              <a:t> </a:t>
            </a:r>
            <a:r>
              <a:rPr sz="4400" spc="75" dirty="0">
                <a:latin typeface="Arial" panose="020B0604020202020204" pitchFamily="34" charset="0"/>
                <a:cs typeface="Arial" panose="020B0604020202020204" pitchFamily="34" charset="0"/>
              </a:rPr>
              <a:t>preferences.</a:t>
            </a:r>
            <a:endParaRPr sz="4400" dirty="0">
              <a:latin typeface="Arial" panose="020B0604020202020204" pitchFamily="34" charset="0"/>
              <a:cs typeface="Arial" panose="020B0604020202020204" pitchFamily="34" charset="0"/>
            </a:endParaRPr>
          </a:p>
          <a:p>
            <a:pPr marL="117475" indent="-105410">
              <a:lnSpc>
                <a:spcPct val="100000"/>
              </a:lnSpc>
              <a:spcBef>
                <a:spcPts val="630"/>
              </a:spcBef>
              <a:buSzPct val="96774"/>
              <a:buChar char="·"/>
              <a:tabLst>
                <a:tab pos="118110" algn="l"/>
              </a:tabLst>
            </a:pPr>
            <a:r>
              <a:rPr sz="4400" spc="75" dirty="0">
                <a:latin typeface="Arial" panose="020B0604020202020204" pitchFamily="34" charset="0"/>
                <a:cs typeface="Arial" panose="020B0604020202020204" pitchFamily="34" charset="0"/>
              </a:rPr>
              <a:t>Acquiring </a:t>
            </a:r>
            <a:r>
              <a:rPr sz="4400" spc="114" dirty="0">
                <a:latin typeface="Arial" panose="020B0604020202020204" pitchFamily="34" charset="0"/>
                <a:cs typeface="Arial" panose="020B0604020202020204" pitchFamily="34" charset="0"/>
              </a:rPr>
              <a:t>new</a:t>
            </a:r>
            <a:r>
              <a:rPr sz="4400" spc="-200" dirty="0">
                <a:latin typeface="Arial" panose="020B0604020202020204" pitchFamily="34" charset="0"/>
                <a:cs typeface="Arial" panose="020B0604020202020204" pitchFamily="34" charset="0"/>
              </a:rPr>
              <a:t> </a:t>
            </a:r>
            <a:r>
              <a:rPr sz="4400" spc="80" dirty="0">
                <a:latin typeface="Arial" panose="020B0604020202020204" pitchFamily="34" charset="0"/>
                <a:cs typeface="Arial" panose="020B0604020202020204" pitchFamily="34" charset="0"/>
              </a:rPr>
              <a:t>customers.</a:t>
            </a:r>
            <a:endParaRPr sz="4400" dirty="0">
              <a:latin typeface="Arial" panose="020B0604020202020204" pitchFamily="34" charset="0"/>
              <a:cs typeface="Arial" panose="020B0604020202020204" pitchFamily="34" charset="0"/>
            </a:endParaRPr>
          </a:p>
          <a:p>
            <a:pPr marL="131445" indent="-119380">
              <a:lnSpc>
                <a:spcPct val="100000"/>
              </a:lnSpc>
              <a:spcBef>
                <a:spcPts val="610"/>
              </a:spcBef>
              <a:buSzPct val="97142"/>
              <a:buChar char="·"/>
              <a:tabLst>
                <a:tab pos="132080" algn="l"/>
              </a:tabLst>
            </a:pPr>
            <a:r>
              <a:rPr sz="4400" spc="135" dirty="0">
                <a:latin typeface="Arial" panose="020B0604020202020204" pitchFamily="34" charset="0"/>
                <a:cs typeface="Arial" panose="020B0604020202020204" pitchFamily="34" charset="0"/>
              </a:rPr>
              <a:t>Improving </a:t>
            </a:r>
            <a:r>
              <a:rPr sz="4400" spc="35" dirty="0">
                <a:latin typeface="Arial" panose="020B0604020202020204" pitchFamily="34" charset="0"/>
                <a:cs typeface="Arial" panose="020B0604020202020204" pitchFamily="34" charset="0"/>
              </a:rPr>
              <a:t>cross-selling </a:t>
            </a:r>
            <a:r>
              <a:rPr sz="4400" spc="130" dirty="0">
                <a:latin typeface="Arial" panose="020B0604020202020204" pitchFamily="34" charset="0"/>
                <a:cs typeface="Arial" panose="020B0604020202020204" pitchFamily="34" charset="0"/>
              </a:rPr>
              <a:t>and</a:t>
            </a:r>
            <a:r>
              <a:rPr sz="4400" spc="-365" dirty="0">
                <a:latin typeface="Arial" panose="020B0604020202020204" pitchFamily="34" charset="0"/>
                <a:cs typeface="Arial" panose="020B0604020202020204" pitchFamily="34" charset="0"/>
              </a:rPr>
              <a:t> </a:t>
            </a:r>
            <a:r>
              <a:rPr sz="4400" spc="60" dirty="0">
                <a:latin typeface="Arial" panose="020B0604020202020204" pitchFamily="34" charset="0"/>
                <a:cs typeface="Arial" panose="020B0604020202020204" pitchFamily="34" charset="0"/>
              </a:rPr>
              <a:t>up-selling.</a:t>
            </a:r>
            <a:endParaRPr sz="4400" dirty="0">
              <a:latin typeface="Arial" panose="020B0604020202020204" pitchFamily="34" charset="0"/>
              <a:cs typeface="Arial" panose="020B0604020202020204" pitchFamily="34" charset="0"/>
            </a:endParaRPr>
          </a:p>
          <a:p>
            <a:pPr marL="131445" indent="-119380">
              <a:lnSpc>
                <a:spcPct val="100000"/>
              </a:lnSpc>
              <a:spcBef>
                <a:spcPts val="640"/>
              </a:spcBef>
              <a:buSzPct val="97142"/>
              <a:buChar char="·"/>
              <a:tabLst>
                <a:tab pos="132080" algn="l"/>
              </a:tabLst>
            </a:pPr>
            <a:r>
              <a:rPr sz="4400" spc="50" dirty="0">
                <a:latin typeface="Arial" panose="020B0604020202020204" pitchFamily="34" charset="0"/>
                <a:cs typeface="Arial" panose="020B0604020202020204" pitchFamily="34" charset="0"/>
              </a:rPr>
              <a:t>Retaining </a:t>
            </a:r>
            <a:r>
              <a:rPr sz="4400" spc="105" dirty="0">
                <a:latin typeface="Arial" panose="020B0604020202020204" pitchFamily="34" charset="0"/>
                <a:cs typeface="Arial" panose="020B0604020202020204" pitchFamily="34" charset="0"/>
              </a:rPr>
              <a:t>customers </a:t>
            </a:r>
            <a:r>
              <a:rPr sz="4400" spc="130" dirty="0">
                <a:latin typeface="Arial" panose="020B0604020202020204" pitchFamily="34" charset="0"/>
                <a:cs typeface="Arial" panose="020B0604020202020204" pitchFamily="34" charset="0"/>
              </a:rPr>
              <a:t>and </a:t>
            </a:r>
            <a:r>
              <a:rPr sz="4400" spc="65" dirty="0">
                <a:latin typeface="Arial" panose="020B0604020202020204" pitchFamily="34" charset="0"/>
                <a:cs typeface="Arial" panose="020B0604020202020204" pitchFamily="34" charset="0"/>
              </a:rPr>
              <a:t>increasing</a:t>
            </a:r>
            <a:r>
              <a:rPr sz="4400" spc="-550" dirty="0">
                <a:latin typeface="Arial" panose="020B0604020202020204" pitchFamily="34" charset="0"/>
                <a:cs typeface="Arial" panose="020B0604020202020204" pitchFamily="34" charset="0"/>
              </a:rPr>
              <a:t> </a:t>
            </a:r>
            <a:r>
              <a:rPr sz="4400" spc="70" dirty="0">
                <a:latin typeface="Arial" panose="020B0604020202020204" pitchFamily="34" charset="0"/>
                <a:cs typeface="Arial" panose="020B0604020202020204" pitchFamily="34" charset="0"/>
              </a:rPr>
              <a:t>loyalty.</a:t>
            </a:r>
            <a:endParaRPr sz="4400" dirty="0">
              <a:latin typeface="Arial" panose="020B0604020202020204" pitchFamily="34" charset="0"/>
              <a:cs typeface="Arial" panose="020B0604020202020204" pitchFamily="34" charset="0"/>
            </a:endParaRPr>
          </a:p>
          <a:p>
            <a:pPr marL="131445" indent="-119380">
              <a:lnSpc>
                <a:spcPct val="100000"/>
              </a:lnSpc>
              <a:spcBef>
                <a:spcPts val="645"/>
              </a:spcBef>
              <a:buSzPct val="97142"/>
              <a:buChar char="·"/>
              <a:tabLst>
                <a:tab pos="132080" algn="l"/>
              </a:tabLst>
            </a:pPr>
            <a:r>
              <a:rPr sz="4400" spc="80" dirty="0">
                <a:latin typeface="Arial" panose="020B0604020202020204" pitchFamily="34" charset="0"/>
                <a:cs typeface="Arial" panose="020B0604020202020204" pitchFamily="34" charset="0"/>
              </a:rPr>
              <a:t>Detecting</a:t>
            </a:r>
            <a:r>
              <a:rPr sz="4400" spc="-70" dirty="0">
                <a:latin typeface="Arial" panose="020B0604020202020204" pitchFamily="34" charset="0"/>
                <a:cs typeface="Arial" panose="020B0604020202020204" pitchFamily="34" charset="0"/>
              </a:rPr>
              <a:t> </a:t>
            </a:r>
            <a:r>
              <a:rPr sz="4400" spc="135" dirty="0">
                <a:latin typeface="Arial" panose="020B0604020202020204" pitchFamily="34" charset="0"/>
                <a:cs typeface="Arial" panose="020B0604020202020204" pitchFamily="34" charset="0"/>
              </a:rPr>
              <a:t>fraud.</a:t>
            </a:r>
            <a:endParaRPr sz="4400" dirty="0">
              <a:latin typeface="Arial" panose="020B0604020202020204" pitchFamily="34" charset="0"/>
              <a:cs typeface="Arial" panose="020B0604020202020204" pitchFamily="34" charset="0"/>
            </a:endParaRPr>
          </a:p>
          <a:p>
            <a:pPr marL="131445" indent="-119380">
              <a:lnSpc>
                <a:spcPct val="100000"/>
              </a:lnSpc>
              <a:spcBef>
                <a:spcPts val="640"/>
              </a:spcBef>
              <a:buSzPct val="97142"/>
              <a:buChar char="·"/>
              <a:tabLst>
                <a:tab pos="132080" algn="l"/>
              </a:tabLst>
            </a:pPr>
            <a:r>
              <a:rPr sz="4400" spc="110" dirty="0">
                <a:latin typeface="Arial" panose="020B0604020202020204" pitchFamily="34" charset="0"/>
                <a:cs typeface="Arial" panose="020B0604020202020204" pitchFamily="34" charset="0"/>
              </a:rPr>
              <a:t>Identifying </a:t>
            </a:r>
            <a:r>
              <a:rPr sz="4400" spc="120" dirty="0">
                <a:latin typeface="Arial" panose="020B0604020202020204" pitchFamily="34" charset="0"/>
                <a:cs typeface="Arial" panose="020B0604020202020204" pitchFamily="34" charset="0"/>
              </a:rPr>
              <a:t>credit</a:t>
            </a:r>
            <a:r>
              <a:rPr sz="4400" spc="-245" dirty="0">
                <a:latin typeface="Arial" panose="020B0604020202020204" pitchFamily="34" charset="0"/>
                <a:cs typeface="Arial" panose="020B0604020202020204" pitchFamily="34" charset="0"/>
              </a:rPr>
              <a:t> </a:t>
            </a:r>
            <a:r>
              <a:rPr sz="4400" spc="35" dirty="0">
                <a:latin typeface="Arial" panose="020B0604020202020204" pitchFamily="34" charset="0"/>
                <a:cs typeface="Arial" panose="020B0604020202020204" pitchFamily="34" charset="0"/>
              </a:rPr>
              <a:t>risks.</a:t>
            </a:r>
            <a:endParaRPr sz="4400" dirty="0">
              <a:latin typeface="Arial" panose="020B0604020202020204" pitchFamily="34" charset="0"/>
              <a:cs typeface="Arial" panose="020B0604020202020204" pitchFamily="34" charset="0"/>
            </a:endParaRPr>
          </a:p>
          <a:p>
            <a:pPr marL="131445" indent="-119380">
              <a:lnSpc>
                <a:spcPct val="100000"/>
              </a:lnSpc>
              <a:spcBef>
                <a:spcPts val="645"/>
              </a:spcBef>
              <a:buSzPct val="97142"/>
              <a:buChar char="·"/>
              <a:tabLst>
                <a:tab pos="132080" algn="l"/>
              </a:tabLst>
            </a:pPr>
            <a:r>
              <a:rPr sz="4400" spc="165" dirty="0">
                <a:latin typeface="Arial" panose="020B0604020202020204" pitchFamily="34" charset="0"/>
                <a:cs typeface="Arial" panose="020B0604020202020204" pitchFamily="34" charset="0"/>
              </a:rPr>
              <a:t>Monitoring </a:t>
            </a:r>
            <a:r>
              <a:rPr sz="4400" spc="130" dirty="0">
                <a:latin typeface="Arial" panose="020B0604020202020204" pitchFamily="34" charset="0"/>
                <a:cs typeface="Arial" panose="020B0604020202020204" pitchFamily="34" charset="0"/>
              </a:rPr>
              <a:t>operational</a:t>
            </a:r>
            <a:r>
              <a:rPr sz="4400" spc="-305" dirty="0">
                <a:latin typeface="Arial" panose="020B0604020202020204" pitchFamily="34" charset="0"/>
                <a:cs typeface="Arial" panose="020B0604020202020204" pitchFamily="34" charset="0"/>
              </a:rPr>
              <a:t> </a:t>
            </a:r>
            <a:r>
              <a:rPr sz="4400" spc="125" dirty="0">
                <a:latin typeface="Arial" panose="020B0604020202020204" pitchFamily="34" charset="0"/>
                <a:cs typeface="Arial" panose="020B0604020202020204" pitchFamily="34" charset="0"/>
              </a:rPr>
              <a:t>performance.</a:t>
            </a:r>
            <a:endParaRPr sz="4400" dirty="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1143000" y="2829746"/>
            <a:ext cx="9906000" cy="4847481"/>
          </a:xfrm>
          <a:prstGeom prst="rect">
            <a:avLst/>
          </a:prstGeom>
        </p:spPr>
        <p:txBody>
          <a:bodyPr vert="horz" wrap="square" lIns="0" tIns="66040" rIns="0" bIns="0" rtlCol="0">
            <a:spAutoFit/>
          </a:bodyPr>
          <a:lstStyle/>
          <a:p>
            <a:pPr marL="469265" indent="-457200">
              <a:lnSpc>
                <a:spcPct val="100000"/>
              </a:lnSpc>
              <a:spcBef>
                <a:spcPts val="520"/>
              </a:spcBef>
              <a:buSzPct val="95833"/>
              <a:buFont typeface="Arial" panose="020B0604020202020204" pitchFamily="34" charset="0"/>
              <a:buChar char="•"/>
              <a:tabLst>
                <a:tab pos="78105" algn="l"/>
              </a:tabLst>
            </a:pPr>
            <a:r>
              <a:rPr sz="5400" spc="-85" dirty="0">
                <a:latin typeface="Arial" panose="020B0604020202020204" pitchFamily="34" charset="0"/>
                <a:cs typeface="Arial" panose="020B0604020202020204" pitchFamily="34" charset="0"/>
              </a:rPr>
              <a:t>Data</a:t>
            </a:r>
            <a:r>
              <a:rPr sz="5400" spc="-170" dirty="0">
                <a:latin typeface="Arial" panose="020B0604020202020204" pitchFamily="34" charset="0"/>
                <a:cs typeface="Arial" panose="020B0604020202020204" pitchFamily="34" charset="0"/>
              </a:rPr>
              <a:t> </a:t>
            </a:r>
            <a:r>
              <a:rPr sz="5400" spc="-130" dirty="0">
                <a:latin typeface="Arial" panose="020B0604020202020204" pitchFamily="34" charset="0"/>
                <a:cs typeface="Arial" panose="020B0604020202020204" pitchFamily="34" charset="0"/>
              </a:rPr>
              <a:t>acquisition</a:t>
            </a:r>
            <a:endParaRPr sz="5400" dirty="0">
              <a:latin typeface="Arial" panose="020B0604020202020204" pitchFamily="34" charset="0"/>
              <a:cs typeface="Arial" panose="020B0604020202020204" pitchFamily="34" charset="0"/>
            </a:endParaRPr>
          </a:p>
          <a:p>
            <a:pPr marL="469265" indent="-457200">
              <a:lnSpc>
                <a:spcPct val="100000"/>
              </a:lnSpc>
              <a:spcBef>
                <a:spcPts val="420"/>
              </a:spcBef>
              <a:buSzPct val="95833"/>
              <a:buFont typeface="Arial" panose="020B0604020202020204" pitchFamily="34" charset="0"/>
              <a:buChar char="•"/>
              <a:tabLst>
                <a:tab pos="78105" algn="l"/>
              </a:tabLst>
            </a:pPr>
            <a:r>
              <a:rPr sz="5400" spc="-85" dirty="0">
                <a:latin typeface="Arial" panose="020B0604020202020204" pitchFamily="34" charset="0"/>
                <a:cs typeface="Arial" panose="020B0604020202020204" pitchFamily="34" charset="0"/>
              </a:rPr>
              <a:t>Data </a:t>
            </a:r>
            <a:r>
              <a:rPr sz="5400" spc="-114" dirty="0">
                <a:latin typeface="Arial" panose="020B0604020202020204" pitchFamily="34" charset="0"/>
                <a:cs typeface="Arial" panose="020B0604020202020204" pitchFamily="34" charset="0"/>
              </a:rPr>
              <a:t>cleansing </a:t>
            </a:r>
            <a:r>
              <a:rPr sz="5400" spc="-15" dirty="0">
                <a:latin typeface="Arial" panose="020B0604020202020204" pitchFamily="34" charset="0"/>
                <a:cs typeface="Arial" panose="020B0604020202020204" pitchFamily="34" charset="0"/>
              </a:rPr>
              <a:t>and</a:t>
            </a:r>
            <a:r>
              <a:rPr sz="5400" spc="-310" dirty="0">
                <a:latin typeface="Arial" panose="020B0604020202020204" pitchFamily="34" charset="0"/>
                <a:cs typeface="Arial" panose="020B0604020202020204" pitchFamily="34" charset="0"/>
              </a:rPr>
              <a:t> </a:t>
            </a:r>
            <a:r>
              <a:rPr sz="5400" spc="-90" dirty="0">
                <a:latin typeface="Arial" panose="020B0604020202020204" pitchFamily="34" charset="0"/>
                <a:cs typeface="Arial" panose="020B0604020202020204" pitchFamily="34" charset="0"/>
              </a:rPr>
              <a:t>preparation</a:t>
            </a:r>
            <a:endParaRPr sz="5400" dirty="0">
              <a:latin typeface="Arial" panose="020B0604020202020204" pitchFamily="34" charset="0"/>
              <a:cs typeface="Arial" panose="020B0604020202020204" pitchFamily="34" charset="0"/>
            </a:endParaRPr>
          </a:p>
          <a:p>
            <a:pPr marL="469265" indent="-457200">
              <a:lnSpc>
                <a:spcPct val="100000"/>
              </a:lnSpc>
              <a:spcBef>
                <a:spcPts val="420"/>
              </a:spcBef>
              <a:buSzPct val="95833"/>
              <a:buFont typeface="Arial" panose="020B0604020202020204" pitchFamily="34" charset="0"/>
              <a:buChar char="•"/>
              <a:tabLst>
                <a:tab pos="78105" algn="l"/>
              </a:tabLst>
            </a:pPr>
            <a:r>
              <a:rPr sz="5400" spc="-90" dirty="0">
                <a:latin typeface="Arial" panose="020B0604020202020204" pitchFamily="34" charset="0"/>
                <a:cs typeface="Arial" panose="020B0604020202020204" pitchFamily="34" charset="0"/>
              </a:rPr>
              <a:t>Sampling</a:t>
            </a:r>
            <a:endParaRPr sz="5400" dirty="0">
              <a:latin typeface="Arial" panose="020B0604020202020204" pitchFamily="34" charset="0"/>
              <a:cs typeface="Arial" panose="020B0604020202020204" pitchFamily="34" charset="0"/>
            </a:endParaRPr>
          </a:p>
          <a:p>
            <a:pPr marL="469265" indent="-457200">
              <a:lnSpc>
                <a:spcPct val="100000"/>
              </a:lnSpc>
              <a:spcBef>
                <a:spcPts val="420"/>
              </a:spcBef>
              <a:buSzPct val="95833"/>
              <a:buFont typeface="Arial" panose="020B0604020202020204" pitchFamily="34" charset="0"/>
              <a:buChar char="•"/>
              <a:tabLst>
                <a:tab pos="78105" algn="l"/>
              </a:tabLst>
            </a:pPr>
            <a:r>
              <a:rPr sz="5400" spc="-150" dirty="0">
                <a:latin typeface="Arial" panose="020B0604020202020204" pitchFamily="34" charset="0"/>
                <a:cs typeface="Arial" panose="020B0604020202020204" pitchFamily="34" charset="0"/>
              </a:rPr>
              <a:t>Visualization</a:t>
            </a:r>
            <a:endParaRPr sz="5400" dirty="0">
              <a:latin typeface="Arial" panose="020B0604020202020204" pitchFamily="34" charset="0"/>
              <a:cs typeface="Arial" panose="020B0604020202020204" pitchFamily="34" charset="0"/>
            </a:endParaRPr>
          </a:p>
          <a:p>
            <a:pPr marL="469265" indent="-457200">
              <a:lnSpc>
                <a:spcPct val="100000"/>
              </a:lnSpc>
              <a:spcBef>
                <a:spcPts val="420"/>
              </a:spcBef>
              <a:buSzPct val="95833"/>
              <a:buFont typeface="Arial" panose="020B0604020202020204" pitchFamily="34" charset="0"/>
              <a:buChar char="•"/>
              <a:tabLst>
                <a:tab pos="78105" algn="l"/>
              </a:tabLst>
            </a:pPr>
            <a:r>
              <a:rPr sz="5400" spc="-114" dirty="0">
                <a:latin typeface="Arial" panose="020B0604020202020204" pitchFamily="34" charset="0"/>
                <a:cs typeface="Arial" panose="020B0604020202020204" pitchFamily="34" charset="0"/>
              </a:rPr>
              <a:t>Machine</a:t>
            </a:r>
            <a:r>
              <a:rPr sz="5400" spc="-170" dirty="0">
                <a:latin typeface="Arial" panose="020B0604020202020204" pitchFamily="34" charset="0"/>
                <a:cs typeface="Arial" panose="020B0604020202020204" pitchFamily="34" charset="0"/>
              </a:rPr>
              <a:t> </a:t>
            </a:r>
            <a:r>
              <a:rPr sz="5400" spc="-150" dirty="0">
                <a:latin typeface="Arial" panose="020B0604020202020204" pitchFamily="34" charset="0"/>
                <a:cs typeface="Arial" panose="020B0604020202020204" pitchFamily="34" charset="0"/>
              </a:rPr>
              <a:t>Learning</a:t>
            </a:r>
            <a:endParaRPr sz="5400" dirty="0">
              <a:latin typeface="Arial" panose="020B0604020202020204" pitchFamily="34" charset="0"/>
              <a:cs typeface="Arial" panose="020B0604020202020204" pitchFamily="34" charset="0"/>
            </a:endParaRPr>
          </a:p>
          <a:p>
            <a:pPr marL="12700">
              <a:lnSpc>
                <a:spcPct val="100000"/>
              </a:lnSpc>
              <a:spcBef>
                <a:spcPts val="420"/>
              </a:spcBef>
            </a:pPr>
            <a:endParaRPr sz="2400" dirty="0">
              <a:latin typeface="Arial Black"/>
              <a:cs typeface="Arial Black"/>
            </a:endParaRPr>
          </a:p>
        </p:txBody>
      </p:sp>
      <p:sp>
        <p:nvSpPr>
          <p:cNvPr id="5" name="object 5"/>
          <p:cNvSpPr/>
          <p:nvPr/>
        </p:nvSpPr>
        <p:spPr>
          <a:xfrm>
            <a:off x="17291113" y="0"/>
            <a:ext cx="996950" cy="10287000"/>
          </a:xfrm>
          <a:custGeom>
            <a:avLst/>
            <a:gdLst/>
            <a:ahLst/>
            <a:cxnLst/>
            <a:rect l="l" t="t" r="r" b="b"/>
            <a:pathLst>
              <a:path w="996950" h="10287000">
                <a:moveTo>
                  <a:pt x="996873" y="6783781"/>
                </a:moveTo>
                <a:lnTo>
                  <a:pt x="965720" y="6761150"/>
                </a:lnTo>
                <a:lnTo>
                  <a:pt x="965720" y="5150993"/>
                </a:lnTo>
                <a:lnTo>
                  <a:pt x="948817" y="5150993"/>
                </a:lnTo>
                <a:lnTo>
                  <a:pt x="948817" y="6761150"/>
                </a:lnTo>
                <a:lnTo>
                  <a:pt x="387045" y="7169226"/>
                </a:lnTo>
                <a:lnTo>
                  <a:pt x="370128" y="7181507"/>
                </a:lnTo>
                <a:lnTo>
                  <a:pt x="370128" y="9020619"/>
                </a:lnTo>
                <a:lnTo>
                  <a:pt x="0" y="9405328"/>
                </a:lnTo>
                <a:lnTo>
                  <a:pt x="0" y="10287000"/>
                </a:lnTo>
                <a:lnTo>
                  <a:pt x="16916" y="10287000"/>
                </a:lnTo>
                <a:lnTo>
                  <a:pt x="16916" y="9412834"/>
                </a:lnTo>
                <a:lnTo>
                  <a:pt x="377647" y="9035631"/>
                </a:lnTo>
                <a:lnTo>
                  <a:pt x="738390" y="9412834"/>
                </a:lnTo>
                <a:lnTo>
                  <a:pt x="738390" y="10287000"/>
                </a:lnTo>
                <a:lnTo>
                  <a:pt x="757174" y="10287000"/>
                </a:lnTo>
                <a:lnTo>
                  <a:pt x="757174" y="9405328"/>
                </a:lnTo>
                <a:lnTo>
                  <a:pt x="387045" y="9020619"/>
                </a:lnTo>
                <a:lnTo>
                  <a:pt x="387045" y="7190892"/>
                </a:lnTo>
                <a:lnTo>
                  <a:pt x="956322" y="6778041"/>
                </a:lnTo>
                <a:lnTo>
                  <a:pt x="996873" y="6807352"/>
                </a:lnTo>
                <a:lnTo>
                  <a:pt x="996873" y="6783781"/>
                </a:lnTo>
                <a:close/>
              </a:path>
              <a:path w="996950" h="10287000">
                <a:moveTo>
                  <a:pt x="996873" y="3483025"/>
                </a:moveTo>
                <a:lnTo>
                  <a:pt x="961186" y="3508921"/>
                </a:lnTo>
                <a:lnTo>
                  <a:pt x="390017" y="3096056"/>
                </a:lnTo>
                <a:lnTo>
                  <a:pt x="390017" y="1266342"/>
                </a:lnTo>
                <a:lnTo>
                  <a:pt x="760145" y="881621"/>
                </a:lnTo>
                <a:lnTo>
                  <a:pt x="760145" y="0"/>
                </a:lnTo>
                <a:lnTo>
                  <a:pt x="743242" y="0"/>
                </a:lnTo>
                <a:lnTo>
                  <a:pt x="743242" y="874115"/>
                </a:lnTo>
                <a:lnTo>
                  <a:pt x="382498" y="1251318"/>
                </a:lnTo>
                <a:lnTo>
                  <a:pt x="19888" y="874115"/>
                </a:lnTo>
                <a:lnTo>
                  <a:pt x="19888" y="0"/>
                </a:lnTo>
                <a:lnTo>
                  <a:pt x="2984" y="0"/>
                </a:lnTo>
                <a:lnTo>
                  <a:pt x="2984" y="881621"/>
                </a:lnTo>
                <a:lnTo>
                  <a:pt x="373113" y="1266342"/>
                </a:lnTo>
                <a:lnTo>
                  <a:pt x="373113" y="3105442"/>
                </a:lnTo>
                <a:lnTo>
                  <a:pt x="390017" y="3117723"/>
                </a:lnTo>
                <a:lnTo>
                  <a:pt x="951788" y="3525812"/>
                </a:lnTo>
                <a:lnTo>
                  <a:pt x="951788" y="5135969"/>
                </a:lnTo>
                <a:lnTo>
                  <a:pt x="968692" y="5135969"/>
                </a:lnTo>
                <a:lnTo>
                  <a:pt x="968692" y="3525812"/>
                </a:lnTo>
                <a:lnTo>
                  <a:pt x="996873" y="3505339"/>
                </a:lnTo>
                <a:lnTo>
                  <a:pt x="996873" y="3483025"/>
                </a:lnTo>
                <a:close/>
              </a:path>
            </a:pathLst>
          </a:custGeom>
          <a:solidFill>
            <a:srgbClr val="000000">
              <a:alpha val="68629"/>
            </a:srgbClr>
          </a:solidFill>
        </p:spPr>
        <p:txBody>
          <a:bodyPr wrap="square" lIns="0" tIns="0" rIns="0" bIns="0" rtlCol="0"/>
          <a:lstStyle/>
          <a:p>
            <a:endParaRPr dirty="0"/>
          </a:p>
        </p:txBody>
      </p:sp>
      <p:sp>
        <p:nvSpPr>
          <p:cNvPr id="6" name="object 6"/>
          <p:cNvSpPr txBox="1">
            <a:spLocks noGrp="1"/>
          </p:cNvSpPr>
          <p:nvPr>
            <p:ph type="title"/>
          </p:nvPr>
        </p:nvSpPr>
        <p:spPr>
          <a:xfrm>
            <a:off x="1015999" y="528642"/>
            <a:ext cx="9271001" cy="2093522"/>
          </a:xfrm>
          <a:prstGeom prst="rect">
            <a:avLst/>
          </a:prstGeom>
        </p:spPr>
        <p:txBody>
          <a:bodyPr vert="horz" wrap="square" lIns="0" tIns="66675" rIns="0" bIns="0" rtlCol="0">
            <a:spAutoFit/>
          </a:bodyPr>
          <a:lstStyle/>
          <a:p>
            <a:pPr marL="12700" marR="5080">
              <a:lnSpc>
                <a:spcPts val="7880"/>
              </a:lnSpc>
              <a:spcBef>
                <a:spcPts val="525"/>
              </a:spcBef>
            </a:pPr>
            <a:r>
              <a:rPr sz="6700" spc="380" dirty="0"/>
              <a:t>Key </a:t>
            </a:r>
            <a:r>
              <a:rPr sz="6700" spc="600" dirty="0"/>
              <a:t>Data </a:t>
            </a:r>
            <a:r>
              <a:rPr sz="6700" spc="440" dirty="0"/>
              <a:t>Mining  </a:t>
            </a:r>
            <a:r>
              <a:rPr sz="6700" spc="325" dirty="0"/>
              <a:t>Concepts/Process</a:t>
            </a:r>
            <a:endParaRPr sz="6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itle 12"/>
          <p:cNvSpPr>
            <a:spLocks noGrp="1"/>
          </p:cNvSpPr>
          <p:nvPr>
            <p:ph type="title"/>
          </p:nvPr>
        </p:nvSpPr>
        <p:spPr>
          <a:xfrm>
            <a:off x="1628099" y="1257120"/>
            <a:ext cx="14907301" cy="7786747"/>
          </a:xfrm>
        </p:spPr>
        <p:txBody>
          <a:bodyPr/>
          <a:lstStyle/>
          <a:p>
            <a:r>
              <a:rPr lang="en-US" sz="7200" dirty="0"/>
              <a:t>Data Science </a:t>
            </a:r>
            <a:r>
              <a:rPr lang="en-US" sz="7200" dirty="0" err="1"/>
              <a:t>vs</a:t>
            </a:r>
            <a:r>
              <a:rPr lang="en-US" sz="7200" dirty="0"/>
              <a:t> Data Mining</a:t>
            </a:r>
            <a:br>
              <a:rPr lang="en-US" sz="4400" dirty="0"/>
            </a:br>
            <a:br>
              <a:rPr lang="en-US" sz="4400" dirty="0"/>
            </a:br>
            <a:br>
              <a:rPr lang="en-US" sz="4400" dirty="0"/>
            </a:br>
            <a:r>
              <a:rPr lang="en-US" sz="4400" dirty="0">
                <a:solidFill>
                  <a:schemeClr val="tx1"/>
                </a:solidFill>
              </a:rPr>
              <a:t>Finding hidden patterns/relationships from a dataset is simply known as data mining.</a:t>
            </a:r>
            <a:br>
              <a:rPr lang="en-US" sz="4400" dirty="0">
                <a:solidFill>
                  <a:schemeClr val="tx1"/>
                </a:solidFill>
              </a:rPr>
            </a:br>
            <a:br>
              <a:rPr lang="en-US" sz="4400" dirty="0">
                <a:solidFill>
                  <a:schemeClr val="tx1"/>
                </a:solidFill>
              </a:rPr>
            </a:br>
            <a:br>
              <a:rPr lang="en-US" sz="4400" dirty="0">
                <a:solidFill>
                  <a:schemeClr val="tx1"/>
                </a:solidFill>
              </a:rPr>
            </a:br>
            <a:r>
              <a:rPr lang="en-US" sz="4400" dirty="0">
                <a:solidFill>
                  <a:schemeClr val="tx1"/>
                </a:solidFill>
              </a:rPr>
              <a:t>Using that extracted information form a dataset in a decision making process is called data science.</a:t>
            </a:r>
            <a:br>
              <a:rPr lang="en-US" dirty="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8BEB-5FCF-7D1F-B3BB-C40A9A9B44C4}"/>
              </a:ext>
            </a:extLst>
          </p:cNvPr>
          <p:cNvSpPr>
            <a:spLocks noGrp="1"/>
          </p:cNvSpPr>
          <p:nvPr>
            <p:ph type="title"/>
          </p:nvPr>
        </p:nvSpPr>
        <p:spPr>
          <a:xfrm>
            <a:off x="1628099" y="1257121"/>
            <a:ext cx="11249701" cy="2523768"/>
          </a:xfrm>
        </p:spPr>
        <p:txBody>
          <a:bodyPr/>
          <a:lstStyle/>
          <a:p>
            <a:r>
              <a:rPr lang="en-US" dirty="0"/>
              <a:t>	INTRODUCTION</a:t>
            </a:r>
            <a:endParaRPr lang="en-SG" dirty="0"/>
          </a:p>
        </p:txBody>
      </p:sp>
      <p:pic>
        <p:nvPicPr>
          <p:cNvPr id="1026" name="Picture 2" descr="20,703 Data Mining Photos - Free &amp; Royalty-Free Stock Photos from Dreamstime">
            <a:extLst>
              <a:ext uri="{FF2B5EF4-FFF2-40B4-BE49-F238E27FC236}">
                <a16:creationId xmlns:a16="http://schemas.microsoft.com/office/drawing/2014/main" id="{703B16DD-56FF-590F-C411-77840B5FEB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9421" y="3780889"/>
            <a:ext cx="76200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32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0" y="571500"/>
            <a:ext cx="16230600" cy="9079409"/>
          </a:xfrm>
        </p:spPr>
        <p:txBody>
          <a:bodyPr/>
          <a:lstStyle/>
          <a:p>
            <a:r>
              <a:rPr lang="en-US" sz="9600" dirty="0"/>
              <a:t>Example</a:t>
            </a:r>
            <a:br>
              <a:rPr lang="en-US" dirty="0"/>
            </a:br>
            <a:br>
              <a:rPr lang="en-US" dirty="0"/>
            </a:br>
            <a:r>
              <a:rPr lang="en-US" sz="6600" dirty="0">
                <a:solidFill>
                  <a:schemeClr val="tx1"/>
                </a:solidFill>
              </a:rPr>
              <a:t>Data Mining: </a:t>
            </a:r>
            <a:r>
              <a:rPr lang="en-US" sz="6600" dirty="0"/>
              <a:t>Finding which snacks are bought more often in super store.</a:t>
            </a:r>
            <a:br>
              <a:rPr lang="en-US" sz="6600" dirty="0"/>
            </a:br>
            <a:r>
              <a:rPr lang="en-US" sz="6600" dirty="0">
                <a:solidFill>
                  <a:schemeClr val="tx1"/>
                </a:solidFill>
              </a:rPr>
              <a:t>Data Science: </a:t>
            </a:r>
            <a:r>
              <a:rPr lang="en-US" sz="6600" dirty="0"/>
              <a:t>Putting those snacks at the most accessible shelf in the superstore</a:t>
            </a:r>
            <a:br>
              <a:rPr lang="en-US" dirty="0"/>
            </a:br>
            <a:endParaRPr lang="en-US" dirty="0"/>
          </a:p>
        </p:txBody>
      </p:sp>
    </p:spTree>
    <p:extLst>
      <p:ext uri="{BB962C8B-B14F-4D97-AF65-F5344CB8AC3E}">
        <p14:creationId xmlns:p14="http://schemas.microsoft.com/office/powerpoint/2010/main" val="1264889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14400" y="571500"/>
            <a:ext cx="16230600" cy="11264622"/>
          </a:xfrm>
        </p:spPr>
        <p:txBody>
          <a:bodyPr/>
          <a:lstStyle/>
          <a:p>
            <a:pPr lvl="0"/>
            <a:r>
              <a:rPr lang="en-US" sz="9600" dirty="0"/>
              <a:t>DATA MINING IS NOT</a:t>
            </a:r>
            <a:br>
              <a:rPr lang="en-US" sz="9600" dirty="0"/>
            </a:br>
            <a:br>
              <a:rPr lang="en-US" dirty="0"/>
            </a:br>
            <a:r>
              <a:rPr lang="en-US" sz="4400" dirty="0"/>
              <a:t>Data warehousing</a:t>
            </a:r>
            <a:br>
              <a:rPr lang="en-US" sz="4400" dirty="0"/>
            </a:br>
            <a:br>
              <a:rPr lang="en-US" sz="4400" dirty="0"/>
            </a:br>
            <a:r>
              <a:rPr lang="en-US" sz="4400" dirty="0"/>
              <a:t>Ad Hoc Query / Reporting</a:t>
            </a:r>
            <a:br>
              <a:rPr lang="en-US" sz="4400" dirty="0"/>
            </a:br>
            <a:br>
              <a:rPr lang="en-US" sz="4400" dirty="0"/>
            </a:br>
            <a:r>
              <a:rPr lang="en-US" sz="4400" dirty="0"/>
              <a:t>Online Analytical Processing (OLAP)</a:t>
            </a:r>
            <a:br>
              <a:rPr lang="en-US" sz="4400" dirty="0"/>
            </a:br>
            <a:br>
              <a:rPr lang="en-US" sz="4400" dirty="0"/>
            </a:br>
            <a:r>
              <a:rPr lang="en-US" sz="4400" dirty="0"/>
              <a:t>Software Agents</a:t>
            </a:r>
            <a:br>
              <a:rPr lang="en-US" dirty="0"/>
            </a:br>
            <a:br>
              <a:rPr lang="en-US" dirty="0"/>
            </a:br>
            <a:br>
              <a:rPr lang="en-US" dirty="0"/>
            </a:br>
            <a:endParaRPr lang="en-US" dirty="0"/>
          </a:p>
        </p:txBody>
      </p:sp>
    </p:spTree>
    <p:extLst>
      <p:ext uri="{BB962C8B-B14F-4D97-AF65-F5344CB8AC3E}">
        <p14:creationId xmlns:p14="http://schemas.microsoft.com/office/powerpoint/2010/main" val="3219357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3910" y="727392"/>
            <a:ext cx="14114690" cy="859210"/>
          </a:xfrm>
          <a:prstGeom prst="rect">
            <a:avLst/>
          </a:prstGeom>
        </p:spPr>
        <p:txBody>
          <a:bodyPr vert="horz" wrap="square" lIns="0" tIns="12700" rIns="0" bIns="0" rtlCol="0">
            <a:spAutoFit/>
          </a:bodyPr>
          <a:lstStyle/>
          <a:p>
            <a:pPr marL="12700">
              <a:lnSpc>
                <a:spcPct val="100000"/>
              </a:lnSpc>
              <a:spcBef>
                <a:spcPts val="100"/>
              </a:spcBef>
            </a:pPr>
            <a:r>
              <a:rPr lang="en-US" sz="5500" dirty="0"/>
              <a:t>WHAT CAN DATA MINING DO?</a:t>
            </a:r>
            <a:endParaRPr sz="5500" dirty="0"/>
          </a:p>
        </p:txBody>
      </p:sp>
      <p:sp>
        <p:nvSpPr>
          <p:cNvPr id="12" name="object 12"/>
          <p:cNvSpPr txBox="1"/>
          <p:nvPr/>
        </p:nvSpPr>
        <p:spPr>
          <a:xfrm>
            <a:off x="1828800" y="3009900"/>
            <a:ext cx="14097000" cy="2669320"/>
          </a:xfrm>
          <a:prstGeom prst="rect">
            <a:avLst/>
          </a:prstGeom>
        </p:spPr>
        <p:txBody>
          <a:bodyPr vert="horz" wrap="square" lIns="0" tIns="83185" rIns="0" bIns="0" rtlCol="0">
            <a:spAutoFit/>
          </a:bodyPr>
          <a:lstStyle/>
          <a:p>
            <a:pPr lvl="0"/>
            <a:r>
              <a:rPr lang="en-US" sz="6000" dirty="0"/>
              <a:t>CLASSIFICATION </a:t>
            </a:r>
          </a:p>
          <a:p>
            <a:pPr lvl="0"/>
            <a:endParaRPr lang="en-US" sz="3600" dirty="0"/>
          </a:p>
          <a:p>
            <a:pPr lvl="0"/>
            <a:r>
              <a:rPr lang="en-US" sz="3600" dirty="0"/>
              <a:t>(Classification consists of examining the properties of a newly presented observation and assigning it to a predefined class.)</a:t>
            </a:r>
          </a:p>
        </p:txBody>
      </p:sp>
    </p:spTree>
    <p:extLst>
      <p:ext uri="{BB962C8B-B14F-4D97-AF65-F5344CB8AC3E}">
        <p14:creationId xmlns:p14="http://schemas.microsoft.com/office/powerpoint/2010/main" val="1988908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3910" y="727392"/>
            <a:ext cx="14114690" cy="859210"/>
          </a:xfrm>
          <a:prstGeom prst="rect">
            <a:avLst/>
          </a:prstGeom>
        </p:spPr>
        <p:txBody>
          <a:bodyPr vert="horz" wrap="square" lIns="0" tIns="12700" rIns="0" bIns="0" rtlCol="0">
            <a:spAutoFit/>
          </a:bodyPr>
          <a:lstStyle/>
          <a:p>
            <a:pPr marL="12700">
              <a:lnSpc>
                <a:spcPct val="100000"/>
              </a:lnSpc>
              <a:spcBef>
                <a:spcPts val="100"/>
              </a:spcBef>
            </a:pPr>
            <a:r>
              <a:rPr lang="en-US" sz="5500" dirty="0"/>
              <a:t>WHAT CAN DATA MINING DO?</a:t>
            </a:r>
            <a:endParaRPr sz="5500" dirty="0"/>
          </a:p>
        </p:txBody>
      </p:sp>
      <p:sp>
        <p:nvSpPr>
          <p:cNvPr id="12" name="object 12"/>
          <p:cNvSpPr txBox="1"/>
          <p:nvPr/>
        </p:nvSpPr>
        <p:spPr>
          <a:xfrm>
            <a:off x="1828800" y="3009900"/>
            <a:ext cx="14097000" cy="4700646"/>
          </a:xfrm>
          <a:prstGeom prst="rect">
            <a:avLst/>
          </a:prstGeom>
        </p:spPr>
        <p:txBody>
          <a:bodyPr vert="horz" wrap="square" lIns="0" tIns="83185" rIns="0" bIns="0" rtlCol="0">
            <a:spAutoFit/>
          </a:bodyPr>
          <a:lstStyle/>
          <a:p>
            <a:r>
              <a:rPr lang="en-US" sz="6000" dirty="0"/>
              <a:t>ESTIMATION </a:t>
            </a:r>
          </a:p>
          <a:p>
            <a:endParaRPr lang="en-US" sz="6000" dirty="0"/>
          </a:p>
          <a:p>
            <a:r>
              <a:rPr lang="en-US" sz="3600" dirty="0"/>
              <a:t>(As opposed to discrete outcome of classification i.e. YES or NO, deals with continuous valued outcomes)</a:t>
            </a:r>
          </a:p>
          <a:p>
            <a:pPr lvl="0"/>
            <a:r>
              <a:rPr lang="en-US" sz="3600" dirty="0"/>
              <a:t> </a:t>
            </a:r>
          </a:p>
          <a:p>
            <a:pPr lvl="0"/>
            <a:endParaRPr lang="en-US" sz="3600" dirty="0"/>
          </a:p>
          <a:p>
            <a:pPr lvl="0"/>
            <a:endParaRPr lang="en-US" sz="3600" dirty="0"/>
          </a:p>
        </p:txBody>
      </p:sp>
    </p:spTree>
    <p:extLst>
      <p:ext uri="{BB962C8B-B14F-4D97-AF65-F5344CB8AC3E}">
        <p14:creationId xmlns:p14="http://schemas.microsoft.com/office/powerpoint/2010/main" val="108291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3910" y="727392"/>
            <a:ext cx="14114690" cy="859210"/>
          </a:xfrm>
          <a:prstGeom prst="rect">
            <a:avLst/>
          </a:prstGeom>
        </p:spPr>
        <p:txBody>
          <a:bodyPr vert="horz" wrap="square" lIns="0" tIns="12700" rIns="0" bIns="0" rtlCol="0">
            <a:spAutoFit/>
          </a:bodyPr>
          <a:lstStyle/>
          <a:p>
            <a:pPr marL="12700">
              <a:lnSpc>
                <a:spcPct val="100000"/>
              </a:lnSpc>
              <a:spcBef>
                <a:spcPts val="100"/>
              </a:spcBef>
            </a:pPr>
            <a:r>
              <a:rPr lang="en-US" sz="5500" dirty="0"/>
              <a:t>WHAT CAN DATA MINING DO?</a:t>
            </a:r>
            <a:endParaRPr sz="5500" dirty="0"/>
          </a:p>
        </p:txBody>
      </p:sp>
      <p:sp>
        <p:nvSpPr>
          <p:cNvPr id="12" name="object 12"/>
          <p:cNvSpPr txBox="1"/>
          <p:nvPr/>
        </p:nvSpPr>
        <p:spPr>
          <a:xfrm>
            <a:off x="1828800" y="3009900"/>
            <a:ext cx="14097000" cy="5623975"/>
          </a:xfrm>
          <a:prstGeom prst="rect">
            <a:avLst/>
          </a:prstGeom>
        </p:spPr>
        <p:txBody>
          <a:bodyPr vert="horz" wrap="square" lIns="0" tIns="83185" rIns="0" bIns="0" rtlCol="0">
            <a:spAutoFit/>
          </a:bodyPr>
          <a:lstStyle/>
          <a:p>
            <a:endParaRPr lang="en-US" sz="6000" dirty="0"/>
          </a:p>
          <a:p>
            <a:pPr lvl="0"/>
            <a:r>
              <a:rPr lang="en-US" sz="6000" dirty="0"/>
              <a:t>PREDICTION </a:t>
            </a:r>
          </a:p>
          <a:p>
            <a:pPr lvl="0"/>
            <a:endParaRPr lang="en-US" sz="6000" dirty="0"/>
          </a:p>
          <a:p>
            <a:pPr lvl="0"/>
            <a:r>
              <a:rPr lang="en-US" sz="3600" dirty="0"/>
              <a:t>(Same as classification or estimation except records are classified according to some predicted future behavior or estimated value.)</a:t>
            </a:r>
          </a:p>
          <a:p>
            <a:r>
              <a:rPr lang="en-US" sz="3600" dirty="0"/>
              <a:t> </a:t>
            </a:r>
          </a:p>
          <a:p>
            <a:pPr lvl="0"/>
            <a:endParaRPr lang="en-US" sz="3600" dirty="0"/>
          </a:p>
          <a:p>
            <a:pPr lvl="0"/>
            <a:endParaRPr lang="en-US" sz="3600" dirty="0"/>
          </a:p>
        </p:txBody>
      </p:sp>
    </p:spTree>
    <p:extLst>
      <p:ext uri="{BB962C8B-B14F-4D97-AF65-F5344CB8AC3E}">
        <p14:creationId xmlns:p14="http://schemas.microsoft.com/office/powerpoint/2010/main" val="3205191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3910" y="727392"/>
            <a:ext cx="14114690" cy="859210"/>
          </a:xfrm>
          <a:prstGeom prst="rect">
            <a:avLst/>
          </a:prstGeom>
        </p:spPr>
        <p:txBody>
          <a:bodyPr vert="horz" wrap="square" lIns="0" tIns="12700" rIns="0" bIns="0" rtlCol="0">
            <a:spAutoFit/>
          </a:bodyPr>
          <a:lstStyle/>
          <a:p>
            <a:pPr marL="12700">
              <a:lnSpc>
                <a:spcPct val="100000"/>
              </a:lnSpc>
              <a:spcBef>
                <a:spcPts val="100"/>
              </a:spcBef>
            </a:pPr>
            <a:r>
              <a:rPr lang="en-US" sz="5500" dirty="0"/>
              <a:t>WHAT CAN DATA MINING DO?</a:t>
            </a:r>
            <a:endParaRPr sz="5500" dirty="0"/>
          </a:p>
        </p:txBody>
      </p:sp>
      <p:sp>
        <p:nvSpPr>
          <p:cNvPr id="12" name="object 12"/>
          <p:cNvSpPr txBox="1"/>
          <p:nvPr/>
        </p:nvSpPr>
        <p:spPr>
          <a:xfrm>
            <a:off x="1828800" y="3009900"/>
            <a:ext cx="14097000" cy="5069978"/>
          </a:xfrm>
          <a:prstGeom prst="rect">
            <a:avLst/>
          </a:prstGeom>
        </p:spPr>
        <p:txBody>
          <a:bodyPr vert="horz" wrap="square" lIns="0" tIns="83185" rIns="0" bIns="0" rtlCol="0">
            <a:spAutoFit/>
          </a:bodyPr>
          <a:lstStyle/>
          <a:p>
            <a:endParaRPr lang="en-US" sz="6000" dirty="0"/>
          </a:p>
          <a:p>
            <a:pPr lvl="0"/>
            <a:r>
              <a:rPr lang="en-US" sz="6000" dirty="0"/>
              <a:t> MARKET BASKET ANALYSIS </a:t>
            </a:r>
          </a:p>
          <a:p>
            <a:endParaRPr lang="en-US" sz="6000" dirty="0"/>
          </a:p>
          <a:p>
            <a:r>
              <a:rPr lang="en-US" sz="3600" dirty="0"/>
              <a:t>(98% of people who purchased items A and B also purchased item C)</a:t>
            </a:r>
          </a:p>
          <a:p>
            <a:pPr lvl="0"/>
            <a:r>
              <a:rPr lang="en-US" sz="3600" dirty="0"/>
              <a:t> </a:t>
            </a:r>
          </a:p>
          <a:p>
            <a:pPr lvl="0"/>
            <a:endParaRPr lang="en-US" sz="3600" dirty="0"/>
          </a:p>
          <a:p>
            <a:pPr lvl="0"/>
            <a:endParaRPr lang="en-US" sz="3600" dirty="0"/>
          </a:p>
        </p:txBody>
      </p:sp>
    </p:spTree>
    <p:extLst>
      <p:ext uri="{BB962C8B-B14F-4D97-AF65-F5344CB8AC3E}">
        <p14:creationId xmlns:p14="http://schemas.microsoft.com/office/powerpoint/2010/main" val="153811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53910" y="727392"/>
            <a:ext cx="14114690" cy="859210"/>
          </a:xfrm>
          <a:prstGeom prst="rect">
            <a:avLst/>
          </a:prstGeom>
        </p:spPr>
        <p:txBody>
          <a:bodyPr vert="horz" wrap="square" lIns="0" tIns="12700" rIns="0" bIns="0" rtlCol="0">
            <a:spAutoFit/>
          </a:bodyPr>
          <a:lstStyle/>
          <a:p>
            <a:pPr marL="12700">
              <a:lnSpc>
                <a:spcPct val="100000"/>
              </a:lnSpc>
              <a:spcBef>
                <a:spcPts val="100"/>
              </a:spcBef>
            </a:pPr>
            <a:r>
              <a:rPr lang="en-US" sz="5500" dirty="0"/>
              <a:t>WHAT CAN DATA MINING DO?</a:t>
            </a:r>
            <a:endParaRPr sz="5500" dirty="0"/>
          </a:p>
        </p:txBody>
      </p:sp>
      <p:sp>
        <p:nvSpPr>
          <p:cNvPr id="12" name="object 12"/>
          <p:cNvSpPr txBox="1"/>
          <p:nvPr/>
        </p:nvSpPr>
        <p:spPr>
          <a:xfrm>
            <a:off x="1828800" y="3009900"/>
            <a:ext cx="14097000" cy="5254644"/>
          </a:xfrm>
          <a:prstGeom prst="rect">
            <a:avLst/>
          </a:prstGeom>
        </p:spPr>
        <p:txBody>
          <a:bodyPr vert="horz" wrap="square" lIns="0" tIns="83185" rIns="0" bIns="0" rtlCol="0">
            <a:spAutoFit/>
          </a:bodyPr>
          <a:lstStyle/>
          <a:p>
            <a:endParaRPr lang="en-US" sz="6000" dirty="0"/>
          </a:p>
          <a:p>
            <a:pPr lvl="0"/>
            <a:r>
              <a:rPr lang="en-US" sz="6000" dirty="0"/>
              <a:t> CLUSTERING</a:t>
            </a:r>
            <a:r>
              <a:rPr lang="en-US" sz="3600" dirty="0"/>
              <a:t> </a:t>
            </a:r>
          </a:p>
          <a:p>
            <a:pPr lvl="0"/>
            <a:endParaRPr lang="en-US" sz="3600" dirty="0"/>
          </a:p>
          <a:p>
            <a:pPr lvl="0"/>
            <a:r>
              <a:rPr lang="en-US" sz="3600" dirty="0"/>
              <a:t>(Task of segmenting a heterogeneous population into a number of more homogenous sub-groups or clusters.)</a:t>
            </a:r>
          </a:p>
          <a:p>
            <a:pPr lvl="0"/>
            <a:r>
              <a:rPr lang="en-US" sz="3600" dirty="0"/>
              <a:t> </a:t>
            </a:r>
          </a:p>
          <a:p>
            <a:pPr lvl="0"/>
            <a:endParaRPr lang="en-US" sz="3600" dirty="0"/>
          </a:p>
          <a:p>
            <a:pPr lvl="0"/>
            <a:endParaRPr lang="en-US" sz="3600" dirty="0"/>
          </a:p>
        </p:txBody>
      </p:sp>
    </p:spTree>
    <p:extLst>
      <p:ext uri="{BB962C8B-B14F-4D97-AF65-F5344CB8AC3E}">
        <p14:creationId xmlns:p14="http://schemas.microsoft.com/office/powerpoint/2010/main" val="4116034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4718685" cy="10287000"/>
            <a:chOff x="0" y="0"/>
            <a:chExt cx="4718685" cy="10287000"/>
          </a:xfrm>
        </p:grpSpPr>
        <p:sp>
          <p:nvSpPr>
            <p:cNvPr id="3" name="object 3"/>
            <p:cNvSpPr/>
            <p:nvPr/>
          </p:nvSpPr>
          <p:spPr>
            <a:xfrm>
              <a:off x="0" y="0"/>
              <a:ext cx="4068445" cy="7159625"/>
            </a:xfrm>
            <a:custGeom>
              <a:avLst/>
              <a:gdLst/>
              <a:ahLst/>
              <a:cxnLst/>
              <a:rect l="l" t="t" r="r" b="b"/>
              <a:pathLst>
                <a:path w="4068445" h="7159625">
                  <a:moveTo>
                    <a:pt x="0" y="0"/>
                  </a:moveTo>
                  <a:lnTo>
                    <a:pt x="1417932" y="0"/>
                  </a:lnTo>
                  <a:lnTo>
                    <a:pt x="4067951" y="2153458"/>
                  </a:lnTo>
                  <a:lnTo>
                    <a:pt x="0" y="7159429"/>
                  </a:lnTo>
                  <a:lnTo>
                    <a:pt x="0" y="0"/>
                  </a:lnTo>
                  <a:close/>
                </a:path>
              </a:pathLst>
            </a:custGeom>
            <a:solidFill>
              <a:srgbClr val="002629"/>
            </a:solidFill>
          </p:spPr>
          <p:txBody>
            <a:bodyPr wrap="square" lIns="0" tIns="0" rIns="0" bIns="0" rtlCol="0"/>
            <a:lstStyle/>
            <a:p>
              <a:endParaRPr dirty="0"/>
            </a:p>
          </p:txBody>
        </p:sp>
        <p:sp>
          <p:nvSpPr>
            <p:cNvPr id="4" name="object 4"/>
            <p:cNvSpPr/>
            <p:nvPr/>
          </p:nvSpPr>
          <p:spPr>
            <a:xfrm>
              <a:off x="0" y="0"/>
              <a:ext cx="3561715" cy="6586855"/>
            </a:xfrm>
            <a:custGeom>
              <a:avLst/>
              <a:gdLst/>
              <a:ahLst/>
              <a:cxnLst/>
              <a:rect l="l" t="t" r="r" b="b"/>
              <a:pathLst>
                <a:path w="3561715" h="6586855">
                  <a:moveTo>
                    <a:pt x="849176" y="0"/>
                  </a:moveTo>
                  <a:lnTo>
                    <a:pt x="3561344" y="2203968"/>
                  </a:lnTo>
                  <a:lnTo>
                    <a:pt x="0" y="6586501"/>
                  </a:lnTo>
                  <a:lnTo>
                    <a:pt x="0" y="6293042"/>
                  </a:lnTo>
                  <a:lnTo>
                    <a:pt x="3298519" y="2233936"/>
                  </a:lnTo>
                  <a:lnTo>
                    <a:pt x="549472" y="0"/>
                  </a:lnTo>
                  <a:lnTo>
                    <a:pt x="849176" y="0"/>
                  </a:lnTo>
                  <a:close/>
                </a:path>
              </a:pathLst>
            </a:custGeom>
            <a:solidFill>
              <a:srgbClr val="FFFFFF"/>
            </a:solidFill>
          </p:spPr>
          <p:txBody>
            <a:bodyPr wrap="square" lIns="0" tIns="0" rIns="0" bIns="0" rtlCol="0"/>
            <a:lstStyle/>
            <a:p>
              <a:endParaRPr dirty="0"/>
            </a:p>
          </p:txBody>
        </p:sp>
        <p:sp>
          <p:nvSpPr>
            <p:cNvPr id="5" name="object 5"/>
            <p:cNvSpPr/>
            <p:nvPr/>
          </p:nvSpPr>
          <p:spPr>
            <a:xfrm>
              <a:off x="0" y="5161621"/>
              <a:ext cx="4718685" cy="5125720"/>
            </a:xfrm>
            <a:custGeom>
              <a:avLst/>
              <a:gdLst/>
              <a:ahLst/>
              <a:cxnLst/>
              <a:rect l="l" t="t" r="r" b="b"/>
              <a:pathLst>
                <a:path w="4718685" h="5125720">
                  <a:moveTo>
                    <a:pt x="0" y="830875"/>
                  </a:moveTo>
                  <a:lnTo>
                    <a:pt x="675185" y="0"/>
                  </a:lnTo>
                  <a:lnTo>
                    <a:pt x="4718639" y="3285787"/>
                  </a:lnTo>
                  <a:lnTo>
                    <a:pt x="3223753" y="5125377"/>
                  </a:lnTo>
                  <a:lnTo>
                    <a:pt x="0" y="5125377"/>
                  </a:lnTo>
                  <a:lnTo>
                    <a:pt x="0" y="830875"/>
                  </a:lnTo>
                  <a:close/>
                </a:path>
              </a:pathLst>
            </a:custGeom>
            <a:solidFill>
              <a:srgbClr val="002629"/>
            </a:solidFill>
          </p:spPr>
          <p:txBody>
            <a:bodyPr wrap="square" lIns="0" tIns="0" rIns="0" bIns="0" rtlCol="0"/>
            <a:lstStyle/>
            <a:p>
              <a:endParaRPr dirty="0"/>
            </a:p>
          </p:txBody>
        </p:sp>
        <p:sp>
          <p:nvSpPr>
            <p:cNvPr id="6" name="object 6"/>
            <p:cNvSpPr/>
            <p:nvPr/>
          </p:nvSpPr>
          <p:spPr>
            <a:xfrm>
              <a:off x="0" y="5556250"/>
              <a:ext cx="4321175" cy="4730750"/>
            </a:xfrm>
            <a:custGeom>
              <a:avLst/>
              <a:gdLst/>
              <a:ahLst/>
              <a:cxnLst/>
              <a:rect l="l" t="t" r="r" b="b"/>
              <a:pathLst>
                <a:path w="4321175" h="4730750">
                  <a:moveTo>
                    <a:pt x="713745" y="0"/>
                  </a:moveTo>
                  <a:lnTo>
                    <a:pt x="4321066" y="2931379"/>
                  </a:lnTo>
                  <a:lnTo>
                    <a:pt x="2858863" y="4730749"/>
                  </a:lnTo>
                  <a:lnTo>
                    <a:pt x="2672066" y="4730749"/>
                  </a:lnTo>
                  <a:lnTo>
                    <a:pt x="4115193" y="2954854"/>
                  </a:lnTo>
                  <a:lnTo>
                    <a:pt x="620376" y="114898"/>
                  </a:lnTo>
                  <a:lnTo>
                    <a:pt x="713745" y="0"/>
                  </a:lnTo>
                  <a:close/>
                </a:path>
                <a:path w="4321175" h="4730750">
                  <a:moveTo>
                    <a:pt x="620376" y="114898"/>
                  </a:moveTo>
                  <a:lnTo>
                    <a:pt x="735274" y="208266"/>
                  </a:lnTo>
                  <a:lnTo>
                    <a:pt x="0" y="1113087"/>
                  </a:lnTo>
                  <a:lnTo>
                    <a:pt x="0" y="878326"/>
                  </a:lnTo>
                  <a:lnTo>
                    <a:pt x="620376" y="114898"/>
                  </a:lnTo>
                  <a:close/>
                </a:path>
              </a:pathLst>
            </a:custGeom>
            <a:solidFill>
              <a:srgbClr val="FFB000"/>
            </a:solidFill>
          </p:spPr>
          <p:txBody>
            <a:bodyPr wrap="square" lIns="0" tIns="0" rIns="0" bIns="0" rtlCol="0"/>
            <a:lstStyle/>
            <a:p>
              <a:endParaRPr dirty="0"/>
            </a:p>
          </p:txBody>
        </p:sp>
        <p:sp>
          <p:nvSpPr>
            <p:cNvPr id="7" name="object 7"/>
            <p:cNvSpPr/>
            <p:nvPr/>
          </p:nvSpPr>
          <p:spPr>
            <a:xfrm>
              <a:off x="0" y="3321867"/>
              <a:ext cx="3703954" cy="6965315"/>
            </a:xfrm>
            <a:custGeom>
              <a:avLst/>
              <a:gdLst/>
              <a:ahLst/>
              <a:cxnLst/>
              <a:rect l="l" t="t" r="r" b="b"/>
              <a:pathLst>
                <a:path w="3703954" h="6965315">
                  <a:moveTo>
                    <a:pt x="0" y="0"/>
                  </a:moveTo>
                  <a:lnTo>
                    <a:pt x="3703533" y="3009560"/>
                  </a:lnTo>
                  <a:lnTo>
                    <a:pt x="489161" y="6965132"/>
                  </a:lnTo>
                  <a:lnTo>
                    <a:pt x="0" y="6965132"/>
                  </a:lnTo>
                  <a:lnTo>
                    <a:pt x="0" y="0"/>
                  </a:lnTo>
                  <a:close/>
                </a:path>
              </a:pathLst>
            </a:custGeom>
            <a:solidFill>
              <a:srgbClr val="000000">
                <a:alpha val="29798"/>
              </a:srgbClr>
            </a:solidFill>
          </p:spPr>
          <p:txBody>
            <a:bodyPr wrap="square" lIns="0" tIns="0" rIns="0" bIns="0" rtlCol="0"/>
            <a:lstStyle/>
            <a:p>
              <a:endParaRPr dirty="0"/>
            </a:p>
          </p:txBody>
        </p:sp>
        <p:sp>
          <p:nvSpPr>
            <p:cNvPr id="8" name="object 8"/>
            <p:cNvSpPr/>
            <p:nvPr/>
          </p:nvSpPr>
          <p:spPr>
            <a:xfrm>
              <a:off x="0" y="3421642"/>
              <a:ext cx="3594735" cy="6865620"/>
            </a:xfrm>
            <a:custGeom>
              <a:avLst/>
              <a:gdLst/>
              <a:ahLst/>
              <a:cxnLst/>
              <a:rect l="l" t="t" r="r" b="b"/>
              <a:pathLst>
                <a:path w="3594735" h="6865620">
                  <a:moveTo>
                    <a:pt x="0" y="0"/>
                  </a:moveTo>
                  <a:lnTo>
                    <a:pt x="3594628" y="2921061"/>
                  </a:lnTo>
                  <a:lnTo>
                    <a:pt x="389421" y="6865356"/>
                  </a:lnTo>
                  <a:lnTo>
                    <a:pt x="0" y="6865356"/>
                  </a:lnTo>
                  <a:lnTo>
                    <a:pt x="0" y="0"/>
                  </a:lnTo>
                  <a:close/>
                </a:path>
              </a:pathLst>
            </a:custGeom>
            <a:solidFill>
              <a:srgbClr val="FFB000"/>
            </a:solidFill>
          </p:spPr>
          <p:txBody>
            <a:bodyPr wrap="square" lIns="0" tIns="0" rIns="0" bIns="0" rtlCol="0"/>
            <a:lstStyle/>
            <a:p>
              <a:endParaRPr dirty="0"/>
            </a:p>
          </p:txBody>
        </p:sp>
        <p:sp>
          <p:nvSpPr>
            <p:cNvPr id="9" name="object 9"/>
            <p:cNvSpPr/>
            <p:nvPr/>
          </p:nvSpPr>
          <p:spPr>
            <a:xfrm>
              <a:off x="0" y="3819638"/>
              <a:ext cx="3160395" cy="6457315"/>
            </a:xfrm>
            <a:custGeom>
              <a:avLst/>
              <a:gdLst/>
              <a:ahLst/>
              <a:cxnLst/>
              <a:rect l="l" t="t" r="r" b="b"/>
              <a:pathLst>
                <a:path w="3160395" h="6457315">
                  <a:moveTo>
                    <a:pt x="0" y="0"/>
                  </a:moveTo>
                  <a:lnTo>
                    <a:pt x="3160239" y="2568070"/>
                  </a:lnTo>
                  <a:lnTo>
                    <a:pt x="0" y="6457027"/>
                  </a:lnTo>
                  <a:lnTo>
                    <a:pt x="0" y="6206431"/>
                  </a:lnTo>
                  <a:lnTo>
                    <a:pt x="2935804" y="2593661"/>
                  </a:lnTo>
                  <a:lnTo>
                    <a:pt x="0" y="207971"/>
                  </a:lnTo>
                  <a:lnTo>
                    <a:pt x="0" y="0"/>
                  </a:lnTo>
                  <a:close/>
                </a:path>
              </a:pathLst>
            </a:custGeom>
            <a:solidFill>
              <a:srgbClr val="FFFFFF"/>
            </a:solidFill>
          </p:spPr>
          <p:txBody>
            <a:bodyPr wrap="square" lIns="0" tIns="0" rIns="0" bIns="0" rtlCol="0"/>
            <a:lstStyle/>
            <a:p>
              <a:endParaRPr dirty="0"/>
            </a:p>
          </p:txBody>
        </p:sp>
      </p:grpSp>
      <p:sp>
        <p:nvSpPr>
          <p:cNvPr id="15" name="object 15"/>
          <p:cNvSpPr txBox="1">
            <a:spLocks noGrp="1"/>
          </p:cNvSpPr>
          <p:nvPr>
            <p:ph type="title"/>
          </p:nvPr>
        </p:nvSpPr>
        <p:spPr>
          <a:xfrm>
            <a:off x="4068445" y="3514"/>
            <a:ext cx="13228955" cy="7135992"/>
          </a:xfrm>
          <a:prstGeom prst="rect">
            <a:avLst/>
          </a:prstGeom>
        </p:spPr>
        <p:txBody>
          <a:bodyPr vert="horz" wrap="square" lIns="0" tIns="12700" rIns="0" bIns="0" rtlCol="0">
            <a:spAutoFit/>
          </a:bodyPr>
          <a:lstStyle/>
          <a:p>
            <a:pPr marL="404495" marR="5080" indent="-392430">
              <a:lnSpc>
                <a:spcPct val="115799"/>
              </a:lnSpc>
              <a:spcBef>
                <a:spcPts val="100"/>
              </a:spcBef>
            </a:pPr>
            <a:r>
              <a:rPr sz="6800" spc="585" dirty="0"/>
              <a:t>Data</a:t>
            </a:r>
            <a:r>
              <a:rPr sz="6800" spc="-660" dirty="0"/>
              <a:t> </a:t>
            </a:r>
            <a:r>
              <a:rPr sz="6800" spc="425" dirty="0"/>
              <a:t>Mining  </a:t>
            </a:r>
            <a:r>
              <a:rPr sz="6800" spc="355" dirty="0"/>
              <a:t>in</a:t>
            </a:r>
            <a:r>
              <a:rPr sz="6800" spc="-680" dirty="0"/>
              <a:t> </a:t>
            </a:r>
            <a:r>
              <a:rPr sz="6800" spc="185" dirty="0"/>
              <a:t>Business</a:t>
            </a:r>
            <a:endParaRPr sz="6800" dirty="0"/>
          </a:p>
          <a:p>
            <a:pPr lvl="0"/>
            <a:br>
              <a:rPr lang="en-US" sz="3200" b="0" spc="-210" dirty="0">
                <a:solidFill>
                  <a:srgbClr val="000000"/>
                </a:solidFill>
                <a:latin typeface="Times New Roman" panose="02020603050405020304" pitchFamily="18" charset="0"/>
                <a:cs typeface="Times New Roman" panose="02020603050405020304" pitchFamily="18" charset="0"/>
              </a:rPr>
            </a:br>
            <a:r>
              <a:rPr sz="3200" b="0" spc="-210" dirty="0">
                <a:solidFill>
                  <a:srgbClr val="000000"/>
                </a:solidFill>
                <a:latin typeface="Times New Roman" panose="02020603050405020304" pitchFamily="18" charset="0"/>
                <a:cs typeface="Times New Roman" panose="02020603050405020304" pitchFamily="18" charset="0"/>
              </a:rPr>
              <a:t>The </a:t>
            </a:r>
            <a:r>
              <a:rPr sz="3200" b="0" spc="-130" dirty="0">
                <a:solidFill>
                  <a:srgbClr val="000000"/>
                </a:solidFill>
                <a:latin typeface="Times New Roman" panose="02020603050405020304" pitchFamily="18" charset="0"/>
                <a:cs typeface="Times New Roman" panose="02020603050405020304" pitchFamily="18" charset="0"/>
              </a:rPr>
              <a:t>increase </a:t>
            </a:r>
            <a:r>
              <a:rPr sz="3200" b="0" spc="-140" dirty="0">
                <a:solidFill>
                  <a:srgbClr val="000000"/>
                </a:solidFill>
                <a:latin typeface="Times New Roman" panose="02020603050405020304" pitchFamily="18" charset="0"/>
                <a:cs typeface="Times New Roman" panose="02020603050405020304" pitchFamily="18" charset="0"/>
              </a:rPr>
              <a:t>in </a:t>
            </a:r>
            <a:r>
              <a:rPr sz="3200" b="0" spc="-130" dirty="0">
                <a:solidFill>
                  <a:srgbClr val="000000"/>
                </a:solidFill>
                <a:latin typeface="Times New Roman" panose="02020603050405020304" pitchFamily="18" charset="0"/>
                <a:cs typeface="Times New Roman" panose="02020603050405020304" pitchFamily="18" charset="0"/>
              </a:rPr>
              <a:t>the </a:t>
            </a:r>
            <a:r>
              <a:rPr sz="3200" b="0" spc="-135" dirty="0">
                <a:solidFill>
                  <a:srgbClr val="000000"/>
                </a:solidFill>
                <a:latin typeface="Times New Roman" panose="02020603050405020304" pitchFamily="18" charset="0"/>
                <a:cs typeface="Times New Roman" panose="02020603050405020304" pitchFamily="18" charset="0"/>
              </a:rPr>
              <a:t>use </a:t>
            </a:r>
            <a:r>
              <a:rPr sz="3200" b="0" spc="-110" dirty="0">
                <a:solidFill>
                  <a:srgbClr val="000000"/>
                </a:solidFill>
                <a:latin typeface="Times New Roman" panose="02020603050405020304" pitchFamily="18" charset="0"/>
                <a:cs typeface="Times New Roman" panose="02020603050405020304" pitchFamily="18" charset="0"/>
              </a:rPr>
              <a:t>of  </a:t>
            </a:r>
            <a:r>
              <a:rPr sz="3200" b="0" spc="-10" dirty="0">
                <a:solidFill>
                  <a:srgbClr val="000000"/>
                </a:solidFill>
                <a:latin typeface="Times New Roman" panose="02020603050405020304" pitchFamily="18" charset="0"/>
                <a:cs typeface="Times New Roman" panose="02020603050405020304" pitchFamily="18" charset="0"/>
              </a:rPr>
              <a:t>data-mining </a:t>
            </a:r>
            <a:r>
              <a:rPr sz="3200" b="0" spc="-125" dirty="0">
                <a:solidFill>
                  <a:srgbClr val="000000"/>
                </a:solidFill>
                <a:latin typeface="Times New Roman" panose="02020603050405020304" pitchFamily="18" charset="0"/>
                <a:cs typeface="Times New Roman" panose="02020603050405020304" pitchFamily="18" charset="0"/>
              </a:rPr>
              <a:t>techniques</a:t>
            </a:r>
            <a:r>
              <a:rPr sz="3200" b="0" spc="-365" dirty="0">
                <a:solidFill>
                  <a:srgbClr val="000000"/>
                </a:solidFill>
                <a:latin typeface="Times New Roman" panose="02020603050405020304" pitchFamily="18" charset="0"/>
                <a:cs typeface="Times New Roman" panose="02020603050405020304" pitchFamily="18" charset="0"/>
              </a:rPr>
              <a:t> </a:t>
            </a:r>
            <a:r>
              <a:rPr sz="3200" b="0" spc="-140" dirty="0">
                <a:solidFill>
                  <a:srgbClr val="000000"/>
                </a:solidFill>
                <a:latin typeface="Times New Roman" panose="02020603050405020304" pitchFamily="18" charset="0"/>
                <a:cs typeface="Times New Roman" panose="02020603050405020304" pitchFamily="18" charset="0"/>
              </a:rPr>
              <a:t>in  business </a:t>
            </a:r>
            <a:r>
              <a:rPr sz="3200" b="0" spc="-90" dirty="0">
                <a:solidFill>
                  <a:srgbClr val="000000"/>
                </a:solidFill>
                <a:latin typeface="Times New Roman" panose="02020603050405020304" pitchFamily="18" charset="0"/>
                <a:cs typeface="Times New Roman" panose="02020603050405020304" pitchFamily="18" charset="0"/>
              </a:rPr>
              <a:t>has </a:t>
            </a:r>
            <a:r>
              <a:rPr sz="3200" b="0" spc="-75" dirty="0">
                <a:solidFill>
                  <a:srgbClr val="000000"/>
                </a:solidFill>
                <a:latin typeface="Times New Roman" panose="02020603050405020304" pitchFamily="18" charset="0"/>
                <a:cs typeface="Times New Roman" panose="02020603050405020304" pitchFamily="18" charset="0"/>
              </a:rPr>
              <a:t>been</a:t>
            </a:r>
            <a:r>
              <a:rPr sz="3200" b="0" spc="-305" dirty="0">
                <a:solidFill>
                  <a:srgbClr val="000000"/>
                </a:solidFill>
                <a:latin typeface="Times New Roman" panose="02020603050405020304" pitchFamily="18" charset="0"/>
                <a:cs typeface="Times New Roman" panose="02020603050405020304" pitchFamily="18" charset="0"/>
              </a:rPr>
              <a:t> </a:t>
            </a:r>
            <a:r>
              <a:rPr sz="3200" b="0" spc="-90" dirty="0">
                <a:solidFill>
                  <a:srgbClr val="000000"/>
                </a:solidFill>
                <a:latin typeface="Times New Roman" panose="02020603050405020304" pitchFamily="18" charset="0"/>
                <a:cs typeface="Times New Roman" panose="02020603050405020304" pitchFamily="18" charset="0"/>
              </a:rPr>
              <a:t>caused  </a:t>
            </a:r>
            <a:r>
              <a:rPr sz="3200" b="0" spc="-114" dirty="0">
                <a:solidFill>
                  <a:srgbClr val="000000"/>
                </a:solidFill>
                <a:latin typeface="Times New Roman" panose="02020603050405020304" pitchFamily="18" charset="0"/>
                <a:cs typeface="Times New Roman" panose="02020603050405020304" pitchFamily="18" charset="0"/>
              </a:rPr>
              <a:t>largely </a:t>
            </a:r>
            <a:r>
              <a:rPr sz="3200" b="0" spc="-50" dirty="0">
                <a:solidFill>
                  <a:srgbClr val="000000"/>
                </a:solidFill>
                <a:latin typeface="Times New Roman" panose="02020603050405020304" pitchFamily="18" charset="0"/>
                <a:cs typeface="Times New Roman" panose="02020603050405020304" pitchFamily="18" charset="0"/>
              </a:rPr>
              <a:t>by </a:t>
            </a:r>
            <a:r>
              <a:rPr sz="3200" b="0" spc="-135" dirty="0">
                <a:solidFill>
                  <a:srgbClr val="000000"/>
                </a:solidFill>
                <a:latin typeface="Times New Roman" panose="02020603050405020304" pitchFamily="18" charset="0"/>
                <a:cs typeface="Times New Roman" panose="02020603050405020304" pitchFamily="18" charset="0"/>
              </a:rPr>
              <a:t>three</a:t>
            </a:r>
            <a:r>
              <a:rPr sz="3200" b="0" spc="-370" dirty="0">
                <a:solidFill>
                  <a:srgbClr val="000000"/>
                </a:solidFill>
                <a:latin typeface="Times New Roman" panose="02020603050405020304" pitchFamily="18" charset="0"/>
                <a:cs typeface="Times New Roman" panose="02020603050405020304" pitchFamily="18" charset="0"/>
              </a:rPr>
              <a:t> </a:t>
            </a:r>
            <a:r>
              <a:rPr sz="3200" b="0" spc="-140" dirty="0">
                <a:solidFill>
                  <a:srgbClr val="000000"/>
                </a:solidFill>
                <a:latin typeface="Times New Roman" panose="02020603050405020304" pitchFamily="18" charset="0"/>
                <a:cs typeface="Times New Roman" panose="02020603050405020304" pitchFamily="18" charset="0"/>
              </a:rPr>
              <a:t>events</a:t>
            </a:r>
            <a:br>
              <a:rPr lang="en-US" sz="3200" b="0" spc="-140" dirty="0">
                <a:solidFill>
                  <a:srgbClr val="000000"/>
                </a:solidFill>
                <a:latin typeface="Times New Roman" panose="02020603050405020304" pitchFamily="18" charset="0"/>
                <a:cs typeface="Times New Roman" panose="02020603050405020304" pitchFamily="18" charset="0"/>
              </a:rPr>
            </a:br>
            <a:br>
              <a:rPr lang="en-US" sz="3200" b="0" spc="-140" dirty="0">
                <a:solidFill>
                  <a:srgbClr val="000000"/>
                </a:solidFill>
                <a:latin typeface="Times New Roman" panose="02020603050405020304" pitchFamily="18" charset="0"/>
                <a:cs typeface="Times New Roman" panose="02020603050405020304" pitchFamily="18" charset="0"/>
              </a:rPr>
            </a:br>
            <a:br>
              <a:rPr lang="en-US" sz="3200" b="0" spc="-140" dirty="0">
                <a:solidFill>
                  <a:srgbClr val="000000"/>
                </a:solidFill>
                <a:latin typeface="Times New Roman" panose="02020603050405020304" pitchFamily="18" charset="0"/>
                <a:cs typeface="Times New Roman" panose="02020603050405020304" pitchFamily="18" charset="0"/>
              </a:rPr>
            </a:br>
            <a:r>
              <a:rPr lang="en-US" sz="3200" dirty="0"/>
              <a:t>The explosion in the amount of data being produced and electronically tracked.</a:t>
            </a:r>
            <a:br>
              <a:rPr lang="en-US" sz="3200" dirty="0"/>
            </a:br>
            <a:br>
              <a:rPr lang="en-US" sz="3200" dirty="0"/>
            </a:br>
            <a:r>
              <a:rPr lang="en-US" sz="3200" dirty="0"/>
              <a:t>The ability to electronically warehouse these data.</a:t>
            </a:r>
            <a:br>
              <a:rPr lang="en-US" sz="3200" dirty="0"/>
            </a:br>
            <a:br>
              <a:rPr lang="en-US" sz="3200" dirty="0"/>
            </a:br>
            <a:r>
              <a:rPr lang="en-US" sz="3200" dirty="0"/>
              <a:t>The affordability of computer power to analyze the data.</a:t>
            </a:r>
            <a:br>
              <a:rPr lang="en-US" sz="3200" dirty="0"/>
            </a:br>
            <a:endParaRP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473549" y="1028730"/>
            <a:ext cx="9582149" cy="7667579"/>
          </a:xfrm>
          <a:prstGeom prst="rect">
            <a:avLst/>
          </a:prstGeom>
          <a:blipFill>
            <a:blip r:embed="rId2" cstate="print"/>
            <a:stretch>
              <a:fillRect/>
            </a:stretch>
          </a:blipFill>
        </p:spPr>
        <p:txBody>
          <a:bodyPr wrap="square" lIns="0" tIns="0" rIns="0" bIns="0" rtlCol="0"/>
          <a:lstStyle/>
          <a:p>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73247"/>
            <a:ext cx="1927860" cy="4514215"/>
          </a:xfrm>
          <a:custGeom>
            <a:avLst/>
            <a:gdLst/>
            <a:ahLst/>
            <a:cxnLst/>
            <a:rect l="l" t="t" r="r" b="b"/>
            <a:pathLst>
              <a:path w="1927860" h="4514215">
                <a:moveTo>
                  <a:pt x="0" y="4513752"/>
                </a:moveTo>
                <a:lnTo>
                  <a:pt x="0" y="194862"/>
                </a:lnTo>
                <a:lnTo>
                  <a:pt x="660340" y="0"/>
                </a:lnTo>
                <a:lnTo>
                  <a:pt x="1927389" y="4293703"/>
                </a:lnTo>
                <a:lnTo>
                  <a:pt x="1181700" y="4513752"/>
                </a:lnTo>
                <a:lnTo>
                  <a:pt x="0" y="4513752"/>
                </a:lnTo>
                <a:close/>
              </a:path>
            </a:pathLst>
          </a:custGeom>
          <a:solidFill>
            <a:srgbClr val="002629"/>
          </a:solidFill>
        </p:spPr>
        <p:txBody>
          <a:bodyPr wrap="square" lIns="0" tIns="0" rIns="0" bIns="0" rtlCol="0"/>
          <a:lstStyle/>
          <a:p>
            <a:endParaRPr dirty="0"/>
          </a:p>
        </p:txBody>
      </p:sp>
      <p:sp>
        <p:nvSpPr>
          <p:cNvPr id="3" name="object 3"/>
          <p:cNvSpPr/>
          <p:nvPr/>
        </p:nvSpPr>
        <p:spPr>
          <a:xfrm>
            <a:off x="15603779" y="1"/>
            <a:ext cx="2684780" cy="3100070"/>
          </a:xfrm>
          <a:custGeom>
            <a:avLst/>
            <a:gdLst/>
            <a:ahLst/>
            <a:cxnLst/>
            <a:rect l="l" t="t" r="r" b="b"/>
            <a:pathLst>
              <a:path w="2684780" h="3100070">
                <a:moveTo>
                  <a:pt x="2684219" y="3099554"/>
                </a:moveTo>
                <a:lnTo>
                  <a:pt x="0" y="2513540"/>
                </a:lnTo>
                <a:lnTo>
                  <a:pt x="548751" y="0"/>
                </a:lnTo>
                <a:lnTo>
                  <a:pt x="2684219" y="0"/>
                </a:lnTo>
                <a:lnTo>
                  <a:pt x="2684219" y="3099554"/>
                </a:lnTo>
                <a:close/>
              </a:path>
            </a:pathLst>
          </a:custGeom>
          <a:solidFill>
            <a:srgbClr val="002629"/>
          </a:solidFill>
        </p:spPr>
        <p:txBody>
          <a:bodyPr wrap="square" lIns="0" tIns="0" rIns="0" bIns="0" rtlCol="0"/>
          <a:lstStyle/>
          <a:p>
            <a:endParaRPr dirty="0"/>
          </a:p>
        </p:txBody>
      </p:sp>
      <p:sp>
        <p:nvSpPr>
          <p:cNvPr id="4" name="object 4"/>
          <p:cNvSpPr/>
          <p:nvPr/>
        </p:nvSpPr>
        <p:spPr>
          <a:xfrm>
            <a:off x="8776654" y="7083750"/>
            <a:ext cx="8486140" cy="3203575"/>
          </a:xfrm>
          <a:custGeom>
            <a:avLst/>
            <a:gdLst/>
            <a:ahLst/>
            <a:cxnLst/>
            <a:rect l="l" t="t" r="r" b="b"/>
            <a:pathLst>
              <a:path w="8486140" h="3203575">
                <a:moveTo>
                  <a:pt x="8485671" y="3203248"/>
                </a:moveTo>
                <a:lnTo>
                  <a:pt x="222532" y="3203248"/>
                </a:lnTo>
                <a:lnTo>
                  <a:pt x="0" y="740647"/>
                </a:lnTo>
                <a:lnTo>
                  <a:pt x="8196210" y="0"/>
                </a:lnTo>
                <a:lnTo>
                  <a:pt x="8485671" y="3203248"/>
                </a:lnTo>
                <a:close/>
              </a:path>
            </a:pathLst>
          </a:custGeom>
          <a:solidFill>
            <a:srgbClr val="002629"/>
          </a:solidFill>
        </p:spPr>
        <p:txBody>
          <a:bodyPr wrap="square" lIns="0" tIns="0" rIns="0" bIns="0" rtlCol="0"/>
          <a:lstStyle/>
          <a:p>
            <a:endParaRPr dirty="0"/>
          </a:p>
        </p:txBody>
      </p:sp>
      <p:sp>
        <p:nvSpPr>
          <p:cNvPr id="5" name="object 5"/>
          <p:cNvSpPr/>
          <p:nvPr/>
        </p:nvSpPr>
        <p:spPr>
          <a:xfrm>
            <a:off x="0" y="6074981"/>
            <a:ext cx="1625600" cy="4212590"/>
          </a:xfrm>
          <a:custGeom>
            <a:avLst/>
            <a:gdLst/>
            <a:ahLst/>
            <a:cxnLst/>
            <a:rect l="l" t="t" r="r" b="b"/>
            <a:pathLst>
              <a:path w="1625600" h="4212590">
                <a:moveTo>
                  <a:pt x="0" y="146345"/>
                </a:moveTo>
                <a:lnTo>
                  <a:pt x="495925" y="0"/>
                </a:lnTo>
                <a:lnTo>
                  <a:pt x="1625486" y="3827787"/>
                </a:lnTo>
                <a:lnTo>
                  <a:pt x="323428" y="4212018"/>
                </a:lnTo>
                <a:lnTo>
                  <a:pt x="0" y="4212018"/>
                </a:lnTo>
                <a:lnTo>
                  <a:pt x="0" y="4177684"/>
                </a:lnTo>
                <a:lnTo>
                  <a:pt x="1470877" y="3743635"/>
                </a:lnTo>
                <a:lnTo>
                  <a:pt x="412522" y="157148"/>
                </a:lnTo>
                <a:lnTo>
                  <a:pt x="0" y="278882"/>
                </a:lnTo>
                <a:lnTo>
                  <a:pt x="0" y="146345"/>
                </a:lnTo>
                <a:close/>
              </a:path>
            </a:pathLst>
          </a:custGeom>
          <a:solidFill>
            <a:srgbClr val="FFFFFF"/>
          </a:solidFill>
        </p:spPr>
        <p:txBody>
          <a:bodyPr wrap="square" lIns="0" tIns="0" rIns="0" bIns="0" rtlCol="0"/>
          <a:lstStyle/>
          <a:p>
            <a:endParaRPr dirty="0"/>
          </a:p>
        </p:txBody>
      </p:sp>
      <p:sp>
        <p:nvSpPr>
          <p:cNvPr id="6" name="object 6"/>
          <p:cNvSpPr/>
          <p:nvPr/>
        </p:nvSpPr>
        <p:spPr>
          <a:xfrm>
            <a:off x="15865053" y="0"/>
            <a:ext cx="2423160" cy="2876550"/>
          </a:xfrm>
          <a:custGeom>
            <a:avLst/>
            <a:gdLst/>
            <a:ahLst/>
            <a:cxnLst/>
            <a:rect l="l" t="t" r="r" b="b"/>
            <a:pathLst>
              <a:path w="2423159" h="2876550">
                <a:moveTo>
                  <a:pt x="2422947" y="2876403"/>
                </a:moveTo>
                <a:lnTo>
                  <a:pt x="0" y="2347431"/>
                </a:lnTo>
                <a:lnTo>
                  <a:pt x="512486" y="0"/>
                </a:lnTo>
                <a:lnTo>
                  <a:pt x="627725" y="0"/>
                </a:lnTo>
                <a:lnTo>
                  <a:pt x="134521" y="2259108"/>
                </a:lnTo>
                <a:lnTo>
                  <a:pt x="2422947" y="2758712"/>
                </a:lnTo>
                <a:lnTo>
                  <a:pt x="2422947" y="2876403"/>
                </a:lnTo>
                <a:close/>
              </a:path>
            </a:pathLst>
          </a:custGeom>
          <a:solidFill>
            <a:srgbClr val="FFFFFF"/>
          </a:solidFill>
        </p:spPr>
        <p:txBody>
          <a:bodyPr wrap="square" lIns="0" tIns="0" rIns="0" bIns="0" rtlCol="0"/>
          <a:lstStyle/>
          <a:p>
            <a:endParaRPr dirty="0"/>
          </a:p>
        </p:txBody>
      </p:sp>
      <p:sp>
        <p:nvSpPr>
          <p:cNvPr id="7" name="object 7"/>
          <p:cNvSpPr/>
          <p:nvPr/>
        </p:nvSpPr>
        <p:spPr>
          <a:xfrm>
            <a:off x="9257458" y="7569006"/>
            <a:ext cx="7559675" cy="2718435"/>
          </a:xfrm>
          <a:custGeom>
            <a:avLst/>
            <a:gdLst/>
            <a:ahLst/>
            <a:cxnLst/>
            <a:rect l="l" t="t" r="r" b="b"/>
            <a:pathLst>
              <a:path w="7559675" h="2718434">
                <a:moveTo>
                  <a:pt x="185886" y="2717992"/>
                </a:moveTo>
                <a:lnTo>
                  <a:pt x="0" y="660925"/>
                </a:lnTo>
                <a:lnTo>
                  <a:pt x="7313968" y="0"/>
                </a:lnTo>
                <a:lnTo>
                  <a:pt x="7559579" y="2717992"/>
                </a:lnTo>
                <a:lnTo>
                  <a:pt x="7329610" y="2717992"/>
                </a:lnTo>
                <a:lnTo>
                  <a:pt x="7106474" y="248719"/>
                </a:lnTo>
                <a:lnTo>
                  <a:pt x="253572" y="867981"/>
                </a:lnTo>
                <a:lnTo>
                  <a:pt x="420748" y="2717992"/>
                </a:lnTo>
                <a:lnTo>
                  <a:pt x="185886" y="2717992"/>
                </a:lnTo>
                <a:close/>
              </a:path>
            </a:pathLst>
          </a:custGeom>
          <a:solidFill>
            <a:srgbClr val="FFFFFF"/>
          </a:solidFill>
        </p:spPr>
        <p:txBody>
          <a:bodyPr wrap="square" lIns="0" tIns="0" rIns="0" bIns="0" rtlCol="0"/>
          <a:lstStyle/>
          <a:p>
            <a:endParaRPr dirty="0"/>
          </a:p>
        </p:txBody>
      </p:sp>
      <p:sp>
        <p:nvSpPr>
          <p:cNvPr id="8" name="object 8"/>
          <p:cNvSpPr/>
          <p:nvPr/>
        </p:nvSpPr>
        <p:spPr>
          <a:xfrm>
            <a:off x="1037759" y="7808457"/>
            <a:ext cx="4093845" cy="2479040"/>
          </a:xfrm>
          <a:custGeom>
            <a:avLst/>
            <a:gdLst/>
            <a:ahLst/>
            <a:cxnLst/>
            <a:rect l="l" t="t" r="r" b="b"/>
            <a:pathLst>
              <a:path w="4093845" h="2479040">
                <a:moveTo>
                  <a:pt x="438649" y="2478541"/>
                </a:moveTo>
                <a:lnTo>
                  <a:pt x="0" y="992073"/>
                </a:lnTo>
                <a:lnTo>
                  <a:pt x="3361876" y="0"/>
                </a:lnTo>
                <a:lnTo>
                  <a:pt x="4093281" y="2478541"/>
                </a:lnTo>
                <a:lnTo>
                  <a:pt x="438649" y="2478541"/>
                </a:lnTo>
                <a:close/>
              </a:path>
            </a:pathLst>
          </a:custGeom>
          <a:solidFill>
            <a:srgbClr val="002629"/>
          </a:solidFill>
        </p:spPr>
        <p:txBody>
          <a:bodyPr wrap="square" lIns="0" tIns="0" rIns="0" bIns="0" rtlCol="0"/>
          <a:lstStyle/>
          <a:p>
            <a:endParaRPr dirty="0"/>
          </a:p>
        </p:txBody>
      </p:sp>
      <p:sp>
        <p:nvSpPr>
          <p:cNvPr id="9" name="object 9"/>
          <p:cNvSpPr/>
          <p:nvPr/>
        </p:nvSpPr>
        <p:spPr>
          <a:xfrm>
            <a:off x="15040919" y="0"/>
            <a:ext cx="1909445" cy="398145"/>
          </a:xfrm>
          <a:custGeom>
            <a:avLst/>
            <a:gdLst/>
            <a:ahLst/>
            <a:cxnLst/>
            <a:rect l="l" t="t" r="r" b="b"/>
            <a:pathLst>
              <a:path w="1909444" h="398145">
                <a:moveTo>
                  <a:pt x="1909111" y="0"/>
                </a:moveTo>
                <a:lnTo>
                  <a:pt x="1822256" y="397833"/>
                </a:lnTo>
                <a:lnTo>
                  <a:pt x="0" y="0"/>
                </a:lnTo>
                <a:lnTo>
                  <a:pt x="1909111" y="0"/>
                </a:lnTo>
                <a:close/>
              </a:path>
            </a:pathLst>
          </a:custGeom>
          <a:solidFill>
            <a:srgbClr val="002629"/>
          </a:solidFill>
        </p:spPr>
        <p:txBody>
          <a:bodyPr wrap="square" lIns="0" tIns="0" rIns="0" bIns="0" rtlCol="0"/>
          <a:lstStyle/>
          <a:p>
            <a:endParaRPr dirty="0"/>
          </a:p>
        </p:txBody>
      </p:sp>
      <p:sp>
        <p:nvSpPr>
          <p:cNvPr id="10" name="object 10"/>
          <p:cNvSpPr/>
          <p:nvPr/>
        </p:nvSpPr>
        <p:spPr>
          <a:xfrm>
            <a:off x="0" y="7565982"/>
            <a:ext cx="3642360" cy="2721610"/>
          </a:xfrm>
          <a:custGeom>
            <a:avLst/>
            <a:gdLst/>
            <a:ahLst/>
            <a:cxnLst/>
            <a:rect l="l" t="t" r="r" b="b"/>
            <a:pathLst>
              <a:path w="3642360" h="2721609">
                <a:moveTo>
                  <a:pt x="0" y="2721016"/>
                </a:moveTo>
                <a:lnTo>
                  <a:pt x="0" y="837876"/>
                </a:lnTo>
                <a:lnTo>
                  <a:pt x="2839355" y="0"/>
                </a:lnTo>
                <a:lnTo>
                  <a:pt x="3642310" y="2721016"/>
                </a:lnTo>
                <a:lnTo>
                  <a:pt x="0" y="2721016"/>
                </a:lnTo>
                <a:close/>
              </a:path>
            </a:pathLst>
          </a:custGeom>
          <a:solidFill>
            <a:srgbClr val="000000">
              <a:alpha val="29798"/>
            </a:srgbClr>
          </a:solidFill>
        </p:spPr>
        <p:txBody>
          <a:bodyPr wrap="square" lIns="0" tIns="0" rIns="0" bIns="0" rtlCol="0"/>
          <a:lstStyle/>
          <a:p>
            <a:endParaRPr dirty="0"/>
          </a:p>
        </p:txBody>
      </p:sp>
      <p:sp>
        <p:nvSpPr>
          <p:cNvPr id="11" name="object 11"/>
          <p:cNvSpPr/>
          <p:nvPr/>
        </p:nvSpPr>
        <p:spPr>
          <a:xfrm>
            <a:off x="14656417" y="1"/>
            <a:ext cx="3571240" cy="882650"/>
          </a:xfrm>
          <a:custGeom>
            <a:avLst/>
            <a:gdLst/>
            <a:ahLst/>
            <a:cxnLst/>
            <a:rect l="l" t="t" r="r" b="b"/>
            <a:pathLst>
              <a:path w="3571240" h="882650">
                <a:moveTo>
                  <a:pt x="3570625" y="0"/>
                </a:moveTo>
                <a:lnTo>
                  <a:pt x="3378008" y="882274"/>
                </a:lnTo>
                <a:lnTo>
                  <a:pt x="0" y="144791"/>
                </a:lnTo>
                <a:lnTo>
                  <a:pt x="31610" y="0"/>
                </a:lnTo>
                <a:lnTo>
                  <a:pt x="3570625" y="0"/>
                </a:lnTo>
                <a:close/>
              </a:path>
            </a:pathLst>
          </a:custGeom>
          <a:solidFill>
            <a:srgbClr val="000000">
              <a:alpha val="29798"/>
            </a:srgbClr>
          </a:solidFill>
        </p:spPr>
        <p:txBody>
          <a:bodyPr wrap="square" lIns="0" tIns="0" rIns="0" bIns="0" rtlCol="0"/>
          <a:lstStyle/>
          <a:p>
            <a:endParaRPr dirty="0"/>
          </a:p>
        </p:txBody>
      </p:sp>
      <p:sp>
        <p:nvSpPr>
          <p:cNvPr id="12" name="object 12"/>
          <p:cNvSpPr/>
          <p:nvPr/>
        </p:nvSpPr>
        <p:spPr>
          <a:xfrm>
            <a:off x="12793487" y="4042825"/>
            <a:ext cx="5494655" cy="6244590"/>
          </a:xfrm>
          <a:custGeom>
            <a:avLst/>
            <a:gdLst/>
            <a:ahLst/>
            <a:cxnLst/>
            <a:rect l="l" t="t" r="r" b="b"/>
            <a:pathLst>
              <a:path w="5494655" h="6244590">
                <a:moveTo>
                  <a:pt x="5494512" y="6244174"/>
                </a:moveTo>
                <a:lnTo>
                  <a:pt x="519384" y="6244174"/>
                </a:lnTo>
                <a:lnTo>
                  <a:pt x="0" y="496508"/>
                </a:lnTo>
                <a:lnTo>
                  <a:pt x="5494512" y="0"/>
                </a:lnTo>
                <a:lnTo>
                  <a:pt x="5494512" y="6244174"/>
                </a:lnTo>
                <a:close/>
              </a:path>
            </a:pathLst>
          </a:custGeom>
          <a:solidFill>
            <a:srgbClr val="000000">
              <a:alpha val="29798"/>
            </a:srgbClr>
          </a:solidFill>
        </p:spPr>
        <p:txBody>
          <a:bodyPr wrap="square" lIns="0" tIns="0" rIns="0" bIns="0" rtlCol="0"/>
          <a:lstStyle/>
          <a:p>
            <a:endParaRPr dirty="0"/>
          </a:p>
        </p:txBody>
      </p:sp>
      <p:sp>
        <p:nvSpPr>
          <p:cNvPr id="13" name="object 13"/>
          <p:cNvSpPr/>
          <p:nvPr/>
        </p:nvSpPr>
        <p:spPr>
          <a:xfrm>
            <a:off x="0" y="7630667"/>
            <a:ext cx="3588385" cy="2656840"/>
          </a:xfrm>
          <a:custGeom>
            <a:avLst/>
            <a:gdLst/>
            <a:ahLst/>
            <a:cxnLst/>
            <a:rect l="l" t="t" r="r" b="b"/>
            <a:pathLst>
              <a:path w="3588385" h="2656840">
                <a:moveTo>
                  <a:pt x="0" y="2656331"/>
                </a:moveTo>
                <a:lnTo>
                  <a:pt x="0" y="827485"/>
                </a:lnTo>
                <a:lnTo>
                  <a:pt x="2804141" y="0"/>
                </a:lnTo>
                <a:lnTo>
                  <a:pt x="3588008" y="2656331"/>
                </a:lnTo>
                <a:lnTo>
                  <a:pt x="0" y="2656331"/>
                </a:lnTo>
                <a:close/>
              </a:path>
            </a:pathLst>
          </a:custGeom>
          <a:solidFill>
            <a:srgbClr val="FFB000"/>
          </a:solidFill>
        </p:spPr>
        <p:txBody>
          <a:bodyPr wrap="square" lIns="0" tIns="0" rIns="0" bIns="0" rtlCol="0"/>
          <a:lstStyle/>
          <a:p>
            <a:endParaRPr dirty="0"/>
          </a:p>
        </p:txBody>
      </p:sp>
      <p:sp>
        <p:nvSpPr>
          <p:cNvPr id="14" name="object 14"/>
          <p:cNvSpPr/>
          <p:nvPr/>
        </p:nvSpPr>
        <p:spPr>
          <a:xfrm>
            <a:off x="14712483" y="0"/>
            <a:ext cx="3562985" cy="846455"/>
          </a:xfrm>
          <a:custGeom>
            <a:avLst/>
            <a:gdLst/>
            <a:ahLst/>
            <a:cxnLst/>
            <a:rect l="l" t="t" r="r" b="b"/>
            <a:pathLst>
              <a:path w="3562984" h="846455">
                <a:moveTo>
                  <a:pt x="3562773" y="0"/>
                </a:moveTo>
                <a:lnTo>
                  <a:pt x="3378008" y="846310"/>
                </a:lnTo>
                <a:lnTo>
                  <a:pt x="0" y="108827"/>
                </a:lnTo>
                <a:lnTo>
                  <a:pt x="23759" y="0"/>
                </a:lnTo>
                <a:lnTo>
                  <a:pt x="3562773" y="0"/>
                </a:lnTo>
                <a:close/>
              </a:path>
            </a:pathLst>
          </a:custGeom>
          <a:solidFill>
            <a:srgbClr val="FFB000"/>
          </a:solidFill>
        </p:spPr>
        <p:txBody>
          <a:bodyPr wrap="square" lIns="0" tIns="0" rIns="0" bIns="0" rtlCol="0"/>
          <a:lstStyle/>
          <a:p>
            <a:endParaRPr dirty="0"/>
          </a:p>
        </p:txBody>
      </p:sp>
      <p:sp>
        <p:nvSpPr>
          <p:cNvPr id="15" name="object 15"/>
          <p:cNvSpPr/>
          <p:nvPr/>
        </p:nvSpPr>
        <p:spPr>
          <a:xfrm>
            <a:off x="12897490" y="4138991"/>
            <a:ext cx="5390515" cy="6148070"/>
          </a:xfrm>
          <a:custGeom>
            <a:avLst/>
            <a:gdLst/>
            <a:ahLst/>
            <a:cxnLst/>
            <a:rect l="l" t="t" r="r" b="b"/>
            <a:pathLst>
              <a:path w="5390515" h="6148070">
                <a:moveTo>
                  <a:pt x="5390509" y="6148008"/>
                </a:moveTo>
                <a:lnTo>
                  <a:pt x="511544" y="6148008"/>
                </a:lnTo>
                <a:lnTo>
                  <a:pt x="0" y="487110"/>
                </a:lnTo>
                <a:lnTo>
                  <a:pt x="5390509" y="0"/>
                </a:lnTo>
                <a:lnTo>
                  <a:pt x="5390509" y="6148008"/>
                </a:lnTo>
                <a:close/>
              </a:path>
            </a:pathLst>
          </a:custGeom>
          <a:solidFill>
            <a:srgbClr val="FFB000"/>
          </a:solidFill>
        </p:spPr>
        <p:txBody>
          <a:bodyPr wrap="square" lIns="0" tIns="0" rIns="0" bIns="0" rtlCol="0"/>
          <a:lstStyle/>
          <a:p>
            <a:endParaRPr dirty="0"/>
          </a:p>
        </p:txBody>
      </p:sp>
      <p:sp>
        <p:nvSpPr>
          <p:cNvPr id="16" name="object 16"/>
          <p:cNvSpPr/>
          <p:nvPr/>
        </p:nvSpPr>
        <p:spPr>
          <a:xfrm>
            <a:off x="0" y="7888264"/>
            <a:ext cx="3371850" cy="2399030"/>
          </a:xfrm>
          <a:custGeom>
            <a:avLst/>
            <a:gdLst/>
            <a:ahLst/>
            <a:cxnLst/>
            <a:rect l="l" t="t" r="r" b="b"/>
            <a:pathLst>
              <a:path w="3371850" h="2399029">
                <a:moveTo>
                  <a:pt x="0" y="786030"/>
                </a:moveTo>
                <a:lnTo>
                  <a:pt x="2663651" y="0"/>
                </a:lnTo>
                <a:lnTo>
                  <a:pt x="3371506" y="2398735"/>
                </a:lnTo>
                <a:lnTo>
                  <a:pt x="3260623" y="2398735"/>
                </a:lnTo>
                <a:lnTo>
                  <a:pt x="2592391" y="134270"/>
                </a:lnTo>
                <a:lnTo>
                  <a:pt x="0" y="899271"/>
                </a:lnTo>
                <a:lnTo>
                  <a:pt x="0" y="786030"/>
                </a:lnTo>
                <a:close/>
              </a:path>
            </a:pathLst>
          </a:custGeom>
          <a:solidFill>
            <a:srgbClr val="FFFFFF"/>
          </a:solidFill>
        </p:spPr>
        <p:txBody>
          <a:bodyPr wrap="square" lIns="0" tIns="0" rIns="0" bIns="0" rtlCol="0"/>
          <a:lstStyle/>
          <a:p>
            <a:endParaRPr dirty="0"/>
          </a:p>
        </p:txBody>
      </p:sp>
      <p:sp>
        <p:nvSpPr>
          <p:cNvPr id="17" name="object 17"/>
          <p:cNvSpPr/>
          <p:nvPr/>
        </p:nvSpPr>
        <p:spPr>
          <a:xfrm>
            <a:off x="15078495" y="0"/>
            <a:ext cx="3009265" cy="627380"/>
          </a:xfrm>
          <a:custGeom>
            <a:avLst/>
            <a:gdLst/>
            <a:ahLst/>
            <a:cxnLst/>
            <a:rect l="l" t="t" r="r" b="b"/>
            <a:pathLst>
              <a:path w="3009265" h="627380">
                <a:moveTo>
                  <a:pt x="2871878" y="626983"/>
                </a:moveTo>
                <a:lnTo>
                  <a:pt x="0" y="0"/>
                </a:lnTo>
                <a:lnTo>
                  <a:pt x="460849" y="0"/>
                </a:lnTo>
                <a:lnTo>
                  <a:pt x="2796810" y="509983"/>
                </a:lnTo>
                <a:lnTo>
                  <a:pt x="2908148" y="0"/>
                </a:lnTo>
                <a:lnTo>
                  <a:pt x="3008760" y="0"/>
                </a:lnTo>
                <a:lnTo>
                  <a:pt x="2871878" y="626983"/>
                </a:lnTo>
                <a:close/>
              </a:path>
            </a:pathLst>
          </a:custGeom>
          <a:solidFill>
            <a:srgbClr val="FFFFFF"/>
          </a:solidFill>
        </p:spPr>
        <p:txBody>
          <a:bodyPr wrap="square" lIns="0" tIns="0" rIns="0" bIns="0" rtlCol="0"/>
          <a:lstStyle/>
          <a:p>
            <a:endParaRPr dirty="0"/>
          </a:p>
        </p:txBody>
      </p:sp>
      <p:sp>
        <p:nvSpPr>
          <p:cNvPr id="18" name="object 18"/>
          <p:cNvSpPr/>
          <p:nvPr/>
        </p:nvSpPr>
        <p:spPr>
          <a:xfrm>
            <a:off x="13315013" y="4522570"/>
            <a:ext cx="4973320" cy="5764530"/>
          </a:xfrm>
          <a:custGeom>
            <a:avLst/>
            <a:gdLst/>
            <a:ahLst/>
            <a:cxnLst/>
            <a:rect l="l" t="t" r="r" b="b"/>
            <a:pathLst>
              <a:path w="4973319" h="5764530">
                <a:moveTo>
                  <a:pt x="480291" y="5764428"/>
                </a:moveTo>
                <a:lnTo>
                  <a:pt x="0" y="449381"/>
                </a:lnTo>
                <a:lnTo>
                  <a:pt x="4972989" y="0"/>
                </a:lnTo>
                <a:lnTo>
                  <a:pt x="4972989" y="196264"/>
                </a:lnTo>
                <a:lnTo>
                  <a:pt x="216408" y="626090"/>
                </a:lnTo>
                <a:lnTo>
                  <a:pt x="680731" y="5764428"/>
                </a:lnTo>
                <a:lnTo>
                  <a:pt x="480291" y="5764428"/>
                </a:lnTo>
                <a:close/>
              </a:path>
            </a:pathLst>
          </a:custGeom>
          <a:solidFill>
            <a:srgbClr val="FFFFFF"/>
          </a:solidFill>
        </p:spPr>
        <p:txBody>
          <a:bodyPr wrap="square" lIns="0" tIns="0" rIns="0" bIns="0" rtlCol="0"/>
          <a:lstStyle/>
          <a:p>
            <a:endParaRPr dirty="0"/>
          </a:p>
        </p:txBody>
      </p:sp>
      <p:sp>
        <p:nvSpPr>
          <p:cNvPr id="19" name="object 19"/>
          <p:cNvSpPr txBox="1">
            <a:spLocks noGrp="1"/>
          </p:cNvSpPr>
          <p:nvPr>
            <p:ph type="title"/>
          </p:nvPr>
        </p:nvSpPr>
        <p:spPr>
          <a:prstGeom prst="rect">
            <a:avLst/>
          </a:prstGeom>
        </p:spPr>
        <p:txBody>
          <a:bodyPr vert="horz" wrap="square" lIns="0" tIns="15875" rIns="0" bIns="0" rtlCol="0">
            <a:spAutoFit/>
          </a:bodyPr>
          <a:lstStyle/>
          <a:p>
            <a:pPr marL="12700">
              <a:lnSpc>
                <a:spcPct val="100000"/>
              </a:lnSpc>
              <a:spcBef>
                <a:spcPts val="125"/>
              </a:spcBef>
            </a:pPr>
            <a:r>
              <a:rPr spc="35" dirty="0"/>
              <a:t>CONCLUSION</a:t>
            </a:r>
          </a:p>
        </p:txBody>
      </p:sp>
      <p:sp>
        <p:nvSpPr>
          <p:cNvPr id="21" name="object 21"/>
          <p:cNvSpPr txBox="1"/>
          <p:nvPr/>
        </p:nvSpPr>
        <p:spPr>
          <a:xfrm>
            <a:off x="2189134" y="2713800"/>
            <a:ext cx="5002530" cy="3574697"/>
          </a:xfrm>
          <a:prstGeom prst="rect">
            <a:avLst/>
          </a:prstGeom>
        </p:spPr>
        <p:txBody>
          <a:bodyPr vert="horz" wrap="square" lIns="0" tIns="12700" rIns="0" bIns="0" rtlCol="0">
            <a:spAutoFit/>
          </a:bodyPr>
          <a:lstStyle/>
          <a:p>
            <a:pPr marL="469900" marR="282575" indent="-457200">
              <a:lnSpc>
                <a:spcPct val="137000"/>
              </a:lnSpc>
              <a:spcBef>
                <a:spcPts val="100"/>
              </a:spcBef>
              <a:buFont typeface="Arial" panose="020B0604020202020204" pitchFamily="34" charset="0"/>
              <a:buChar char="•"/>
            </a:pPr>
            <a:r>
              <a:rPr lang="en-US" sz="2800" spc="-195" dirty="0">
                <a:latin typeface="Times New Roman" panose="02020603050405020304" pitchFamily="18" charset="0"/>
                <a:cs typeface="Times New Roman" panose="02020603050405020304" pitchFamily="18" charset="0"/>
              </a:rPr>
              <a:t>Extract Transformational Load.</a:t>
            </a:r>
          </a:p>
          <a:p>
            <a:pPr marL="469900" marR="282575" indent="-457200">
              <a:lnSpc>
                <a:spcPct val="137000"/>
              </a:lnSpc>
              <a:spcBef>
                <a:spcPts val="100"/>
              </a:spcBef>
              <a:buFont typeface="Arial" panose="020B0604020202020204" pitchFamily="34" charset="0"/>
              <a:buChar char="•"/>
            </a:pPr>
            <a:r>
              <a:rPr lang="en-US" sz="2800" spc="-190" dirty="0">
                <a:latin typeface="Times New Roman" panose="02020603050405020304" pitchFamily="18" charset="0"/>
                <a:cs typeface="Times New Roman" panose="02020603050405020304" pitchFamily="18" charset="0"/>
              </a:rPr>
              <a:t>Types of Extraction</a:t>
            </a:r>
          </a:p>
          <a:p>
            <a:pPr marL="469900" marR="282575" indent="-457200">
              <a:lnSpc>
                <a:spcPct val="137000"/>
              </a:lnSpc>
              <a:spcBef>
                <a:spcPts val="100"/>
              </a:spcBef>
              <a:buFont typeface="Arial" panose="020B0604020202020204" pitchFamily="34" charset="0"/>
              <a:buChar char="•"/>
            </a:pPr>
            <a:r>
              <a:rPr lang="en-US" sz="2800" spc="-190" dirty="0">
                <a:latin typeface="Times New Roman" panose="02020603050405020304" pitchFamily="18" charset="0"/>
                <a:cs typeface="Times New Roman" panose="02020603050405020304" pitchFamily="18" charset="0"/>
              </a:rPr>
              <a:t>ETL Issues</a:t>
            </a:r>
            <a:endParaRPr sz="2800" dirty="0">
              <a:latin typeface="Times New Roman" panose="02020603050405020304" pitchFamily="18" charset="0"/>
              <a:cs typeface="Times New Roman" panose="02020603050405020304" pitchFamily="18" charset="0"/>
            </a:endParaRPr>
          </a:p>
          <a:p>
            <a:pPr marL="469900" marR="5080" indent="-457200">
              <a:lnSpc>
                <a:spcPct val="137000"/>
              </a:lnSpc>
              <a:buFont typeface="Arial" panose="020B0604020202020204" pitchFamily="34" charset="0"/>
              <a:buChar char="•"/>
            </a:pPr>
            <a:r>
              <a:rPr lang="en-US" sz="2800" spc="-140" dirty="0">
                <a:latin typeface="Times New Roman" panose="02020603050405020304" pitchFamily="18" charset="0"/>
                <a:cs typeface="Times New Roman" panose="02020603050405020304" pitchFamily="18" charset="0"/>
              </a:rPr>
              <a:t>Major Transformational Types</a:t>
            </a:r>
          </a:p>
          <a:p>
            <a:pPr marL="469900" marR="5080" indent="-457200">
              <a:lnSpc>
                <a:spcPct val="137000"/>
              </a:lnSpc>
              <a:buFont typeface="Arial" panose="020B0604020202020204" pitchFamily="34" charset="0"/>
              <a:buChar char="•"/>
            </a:pPr>
            <a:r>
              <a:rPr sz="2800" spc="-90" dirty="0">
                <a:latin typeface="Times New Roman" panose="02020603050405020304" pitchFamily="18" charset="0"/>
                <a:cs typeface="Times New Roman" panose="02020603050405020304" pitchFamily="18" charset="0"/>
              </a:rPr>
              <a:t>Data</a:t>
            </a:r>
            <a:r>
              <a:rPr sz="2800" spc="-180" dirty="0">
                <a:latin typeface="Times New Roman" panose="02020603050405020304" pitchFamily="18" charset="0"/>
                <a:cs typeface="Times New Roman" panose="02020603050405020304" pitchFamily="18" charset="0"/>
              </a:rPr>
              <a:t> </a:t>
            </a:r>
            <a:r>
              <a:rPr sz="2800" spc="-165" dirty="0">
                <a:latin typeface="Times New Roman" panose="02020603050405020304" pitchFamily="18" charset="0"/>
                <a:cs typeface="Times New Roman" panose="02020603050405020304" pitchFamily="18" charset="0"/>
              </a:rPr>
              <a:t>Mining.</a:t>
            </a:r>
            <a:endParaRPr sz="2800" dirty="0">
              <a:latin typeface="Times New Roman" panose="02020603050405020304" pitchFamily="18" charset="0"/>
              <a:cs typeface="Times New Roman" panose="02020603050405020304" pitchFamily="18" charset="0"/>
            </a:endParaRPr>
          </a:p>
          <a:p>
            <a:pPr marL="469900" indent="-457200">
              <a:lnSpc>
                <a:spcPct val="100000"/>
              </a:lnSpc>
              <a:spcBef>
                <a:spcPts val="1155"/>
              </a:spcBef>
              <a:buFont typeface="Arial" panose="020B0604020202020204" pitchFamily="34" charset="0"/>
              <a:buChar char="•"/>
            </a:pPr>
            <a:r>
              <a:rPr sz="2800" spc="-90" dirty="0">
                <a:latin typeface="Times New Roman" panose="02020603050405020304" pitchFamily="18" charset="0"/>
                <a:cs typeface="Times New Roman" panose="02020603050405020304" pitchFamily="18" charset="0"/>
              </a:rPr>
              <a:t>Data </a:t>
            </a:r>
            <a:r>
              <a:rPr sz="2800" spc="-135" dirty="0">
                <a:latin typeface="Times New Roman" panose="02020603050405020304" pitchFamily="18" charset="0"/>
                <a:cs typeface="Times New Roman" panose="02020603050405020304" pitchFamily="18" charset="0"/>
              </a:rPr>
              <a:t>Mining </a:t>
            </a:r>
            <a:r>
              <a:rPr sz="2800" spc="-155" dirty="0">
                <a:latin typeface="Times New Roman" panose="02020603050405020304" pitchFamily="18" charset="0"/>
                <a:cs typeface="Times New Roman" panose="02020603050405020304" pitchFamily="18" charset="0"/>
              </a:rPr>
              <a:t>in</a:t>
            </a:r>
            <a:r>
              <a:rPr sz="2800" spc="-320" dirty="0">
                <a:latin typeface="Times New Roman" panose="02020603050405020304" pitchFamily="18" charset="0"/>
                <a:cs typeface="Times New Roman" panose="02020603050405020304" pitchFamily="18" charset="0"/>
              </a:rPr>
              <a:t> </a:t>
            </a:r>
            <a:r>
              <a:rPr sz="2800" spc="-220" dirty="0">
                <a:latin typeface="Times New Roman" panose="02020603050405020304" pitchFamily="18" charset="0"/>
                <a:cs typeface="Times New Roman" panose="02020603050405020304" pitchFamily="18" charset="0"/>
              </a:rPr>
              <a:t>Business.</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708757"/>
            <a:ext cx="4411345" cy="2578735"/>
            <a:chOff x="0" y="7708757"/>
            <a:chExt cx="4411345" cy="2578735"/>
          </a:xfrm>
        </p:grpSpPr>
        <p:sp>
          <p:nvSpPr>
            <p:cNvPr id="3" name="object 3"/>
            <p:cNvSpPr/>
            <p:nvPr/>
          </p:nvSpPr>
          <p:spPr>
            <a:xfrm>
              <a:off x="0" y="7708757"/>
              <a:ext cx="4411345" cy="2578735"/>
            </a:xfrm>
            <a:custGeom>
              <a:avLst/>
              <a:gdLst/>
              <a:ahLst/>
              <a:cxnLst/>
              <a:rect l="l" t="t" r="r" b="b"/>
              <a:pathLst>
                <a:path w="4411345" h="2578734">
                  <a:moveTo>
                    <a:pt x="0" y="2578241"/>
                  </a:moveTo>
                  <a:lnTo>
                    <a:pt x="0" y="1833048"/>
                  </a:lnTo>
                  <a:lnTo>
                    <a:pt x="1833048" y="0"/>
                  </a:lnTo>
                  <a:lnTo>
                    <a:pt x="4411290" y="2578241"/>
                  </a:lnTo>
                  <a:lnTo>
                    <a:pt x="0" y="2578241"/>
                  </a:lnTo>
                  <a:close/>
                </a:path>
              </a:pathLst>
            </a:custGeom>
            <a:solidFill>
              <a:srgbClr val="002629"/>
            </a:solidFill>
          </p:spPr>
          <p:txBody>
            <a:bodyPr wrap="square" lIns="0" tIns="0" rIns="0" bIns="0" rtlCol="0"/>
            <a:lstStyle/>
            <a:p>
              <a:endParaRPr dirty="0"/>
            </a:p>
          </p:txBody>
        </p:sp>
        <p:sp>
          <p:nvSpPr>
            <p:cNvPr id="4" name="object 4"/>
            <p:cNvSpPr/>
            <p:nvPr/>
          </p:nvSpPr>
          <p:spPr>
            <a:xfrm>
              <a:off x="0" y="8054407"/>
              <a:ext cx="4065904" cy="2232660"/>
            </a:xfrm>
            <a:custGeom>
              <a:avLst/>
              <a:gdLst/>
              <a:ahLst/>
              <a:cxnLst/>
              <a:rect l="l" t="t" r="r" b="b"/>
              <a:pathLst>
                <a:path w="4065904" h="2232659">
                  <a:moveTo>
                    <a:pt x="0" y="1833104"/>
                  </a:moveTo>
                  <a:lnTo>
                    <a:pt x="1833104" y="0"/>
                  </a:lnTo>
                  <a:lnTo>
                    <a:pt x="4065696" y="2232591"/>
                  </a:lnTo>
                  <a:lnTo>
                    <a:pt x="3888829" y="2232591"/>
                  </a:lnTo>
                  <a:lnTo>
                    <a:pt x="1834986" y="178748"/>
                  </a:lnTo>
                  <a:lnTo>
                    <a:pt x="0" y="2013734"/>
                  </a:lnTo>
                  <a:lnTo>
                    <a:pt x="0" y="1833104"/>
                  </a:lnTo>
                  <a:close/>
                </a:path>
              </a:pathLst>
            </a:custGeom>
            <a:solidFill>
              <a:srgbClr val="FFB000"/>
            </a:solidFill>
          </p:spPr>
          <p:txBody>
            <a:bodyPr wrap="square" lIns="0" tIns="0" rIns="0" bIns="0" rtlCol="0"/>
            <a:lstStyle/>
            <a:p>
              <a:endParaRPr dirty="0"/>
            </a:p>
          </p:txBody>
        </p:sp>
        <p:sp>
          <p:nvSpPr>
            <p:cNvPr id="5" name="object 5"/>
            <p:cNvSpPr/>
            <p:nvPr/>
          </p:nvSpPr>
          <p:spPr>
            <a:xfrm>
              <a:off x="0" y="8465628"/>
              <a:ext cx="1821814" cy="1821814"/>
            </a:xfrm>
            <a:custGeom>
              <a:avLst/>
              <a:gdLst/>
              <a:ahLst/>
              <a:cxnLst/>
              <a:rect l="l" t="t" r="r" b="b"/>
              <a:pathLst>
                <a:path w="1821814" h="1821815">
                  <a:moveTo>
                    <a:pt x="0" y="1821370"/>
                  </a:moveTo>
                  <a:lnTo>
                    <a:pt x="0" y="0"/>
                  </a:lnTo>
                  <a:lnTo>
                    <a:pt x="1821370" y="1821370"/>
                  </a:lnTo>
                  <a:lnTo>
                    <a:pt x="0" y="1821370"/>
                  </a:lnTo>
                  <a:close/>
                </a:path>
              </a:pathLst>
            </a:custGeom>
            <a:solidFill>
              <a:srgbClr val="000000">
                <a:alpha val="29798"/>
              </a:srgbClr>
            </a:solidFill>
          </p:spPr>
          <p:txBody>
            <a:bodyPr wrap="square" lIns="0" tIns="0" rIns="0" bIns="0" rtlCol="0"/>
            <a:lstStyle/>
            <a:p>
              <a:endParaRPr dirty="0"/>
            </a:p>
          </p:txBody>
        </p:sp>
        <p:sp>
          <p:nvSpPr>
            <p:cNvPr id="6" name="object 6"/>
            <p:cNvSpPr/>
            <p:nvPr/>
          </p:nvSpPr>
          <p:spPr>
            <a:xfrm>
              <a:off x="0" y="8560117"/>
              <a:ext cx="1727200" cy="1727200"/>
            </a:xfrm>
            <a:custGeom>
              <a:avLst/>
              <a:gdLst/>
              <a:ahLst/>
              <a:cxnLst/>
              <a:rect l="l" t="t" r="r" b="b"/>
              <a:pathLst>
                <a:path w="1727200" h="1727200">
                  <a:moveTo>
                    <a:pt x="0" y="1726882"/>
                  </a:moveTo>
                  <a:lnTo>
                    <a:pt x="0" y="0"/>
                  </a:lnTo>
                  <a:lnTo>
                    <a:pt x="1726882" y="1726882"/>
                  </a:lnTo>
                  <a:lnTo>
                    <a:pt x="0" y="1726882"/>
                  </a:lnTo>
                  <a:close/>
                </a:path>
              </a:pathLst>
            </a:custGeom>
            <a:solidFill>
              <a:srgbClr val="FFB000"/>
            </a:solidFill>
          </p:spPr>
          <p:txBody>
            <a:bodyPr wrap="square" lIns="0" tIns="0" rIns="0" bIns="0" rtlCol="0"/>
            <a:lstStyle/>
            <a:p>
              <a:endParaRPr dirty="0"/>
            </a:p>
          </p:txBody>
        </p:sp>
        <p:sp>
          <p:nvSpPr>
            <p:cNvPr id="7" name="object 7"/>
            <p:cNvSpPr/>
            <p:nvPr/>
          </p:nvSpPr>
          <p:spPr>
            <a:xfrm>
              <a:off x="0" y="8936860"/>
              <a:ext cx="1350645" cy="1350645"/>
            </a:xfrm>
            <a:custGeom>
              <a:avLst/>
              <a:gdLst/>
              <a:ahLst/>
              <a:cxnLst/>
              <a:rect l="l" t="t" r="r" b="b"/>
              <a:pathLst>
                <a:path w="1350645" h="1350645">
                  <a:moveTo>
                    <a:pt x="0" y="0"/>
                  </a:moveTo>
                  <a:lnTo>
                    <a:pt x="1350138" y="1350138"/>
                  </a:lnTo>
                  <a:lnTo>
                    <a:pt x="1157307" y="1350138"/>
                  </a:lnTo>
                  <a:lnTo>
                    <a:pt x="0" y="192831"/>
                  </a:lnTo>
                  <a:lnTo>
                    <a:pt x="0" y="0"/>
                  </a:lnTo>
                  <a:close/>
                </a:path>
              </a:pathLst>
            </a:custGeom>
            <a:solidFill>
              <a:srgbClr val="FFFFFF"/>
            </a:solidFill>
          </p:spPr>
          <p:txBody>
            <a:bodyPr wrap="square" lIns="0" tIns="0" rIns="0" bIns="0" rtlCol="0"/>
            <a:lstStyle/>
            <a:p>
              <a:endParaRPr dirty="0"/>
            </a:p>
          </p:txBody>
        </p:sp>
      </p:grpSp>
      <p:grpSp>
        <p:nvGrpSpPr>
          <p:cNvPr id="8" name="object 8"/>
          <p:cNvGrpSpPr/>
          <p:nvPr/>
        </p:nvGrpSpPr>
        <p:grpSpPr>
          <a:xfrm>
            <a:off x="1028700" y="4709616"/>
            <a:ext cx="16544925" cy="581025"/>
            <a:chOff x="1028700" y="4709616"/>
            <a:chExt cx="16544925" cy="581025"/>
          </a:xfrm>
        </p:grpSpPr>
        <p:sp>
          <p:nvSpPr>
            <p:cNvPr id="9" name="object 9"/>
            <p:cNvSpPr/>
            <p:nvPr/>
          </p:nvSpPr>
          <p:spPr>
            <a:xfrm>
              <a:off x="1028700" y="4946507"/>
              <a:ext cx="16544925" cy="133350"/>
            </a:xfrm>
            <a:custGeom>
              <a:avLst/>
              <a:gdLst/>
              <a:ahLst/>
              <a:cxnLst/>
              <a:rect l="l" t="t" r="r" b="b"/>
              <a:pathLst>
                <a:path w="16544925" h="133350">
                  <a:moveTo>
                    <a:pt x="16544925" y="133350"/>
                  </a:moveTo>
                  <a:lnTo>
                    <a:pt x="0" y="133350"/>
                  </a:lnTo>
                  <a:lnTo>
                    <a:pt x="0" y="0"/>
                  </a:lnTo>
                  <a:lnTo>
                    <a:pt x="16544925" y="0"/>
                  </a:lnTo>
                  <a:lnTo>
                    <a:pt x="16544925" y="133350"/>
                  </a:lnTo>
                  <a:close/>
                </a:path>
              </a:pathLst>
            </a:custGeom>
            <a:solidFill>
              <a:srgbClr val="002629"/>
            </a:solidFill>
          </p:spPr>
          <p:txBody>
            <a:bodyPr wrap="square" lIns="0" tIns="0" rIns="0" bIns="0" rtlCol="0"/>
            <a:lstStyle/>
            <a:p>
              <a:endParaRPr dirty="0"/>
            </a:p>
          </p:txBody>
        </p:sp>
        <p:sp>
          <p:nvSpPr>
            <p:cNvPr id="10" name="object 10"/>
            <p:cNvSpPr/>
            <p:nvPr/>
          </p:nvSpPr>
          <p:spPr>
            <a:xfrm>
              <a:off x="1028700" y="4709629"/>
              <a:ext cx="12106275" cy="581025"/>
            </a:xfrm>
            <a:custGeom>
              <a:avLst/>
              <a:gdLst/>
              <a:ahLst/>
              <a:cxnLst/>
              <a:rect l="l" t="t" r="r" b="b"/>
              <a:pathLst>
                <a:path w="12106275" h="581025">
                  <a:moveTo>
                    <a:pt x="581025" y="290512"/>
                  </a:moveTo>
                  <a:lnTo>
                    <a:pt x="577215" y="243382"/>
                  </a:lnTo>
                  <a:lnTo>
                    <a:pt x="566204" y="198678"/>
                  </a:lnTo>
                  <a:lnTo>
                    <a:pt x="548589" y="156997"/>
                  </a:lnTo>
                  <a:lnTo>
                    <a:pt x="524967" y="118935"/>
                  </a:lnTo>
                  <a:lnTo>
                    <a:pt x="495935" y="85077"/>
                  </a:lnTo>
                  <a:lnTo>
                    <a:pt x="462076" y="56045"/>
                  </a:lnTo>
                  <a:lnTo>
                    <a:pt x="424014" y="32423"/>
                  </a:lnTo>
                  <a:lnTo>
                    <a:pt x="382333" y="14808"/>
                  </a:lnTo>
                  <a:lnTo>
                    <a:pt x="337629" y="3797"/>
                  </a:lnTo>
                  <a:lnTo>
                    <a:pt x="290512" y="0"/>
                  </a:lnTo>
                  <a:lnTo>
                    <a:pt x="243382" y="3797"/>
                  </a:lnTo>
                  <a:lnTo>
                    <a:pt x="198678" y="14808"/>
                  </a:lnTo>
                  <a:lnTo>
                    <a:pt x="156997" y="32423"/>
                  </a:lnTo>
                  <a:lnTo>
                    <a:pt x="118935" y="56045"/>
                  </a:lnTo>
                  <a:lnTo>
                    <a:pt x="85077" y="85077"/>
                  </a:lnTo>
                  <a:lnTo>
                    <a:pt x="56045" y="118935"/>
                  </a:lnTo>
                  <a:lnTo>
                    <a:pt x="32423" y="156997"/>
                  </a:lnTo>
                  <a:lnTo>
                    <a:pt x="14808" y="198678"/>
                  </a:lnTo>
                  <a:lnTo>
                    <a:pt x="3797" y="243382"/>
                  </a:lnTo>
                  <a:lnTo>
                    <a:pt x="0" y="290512"/>
                  </a:lnTo>
                  <a:lnTo>
                    <a:pt x="3797" y="337629"/>
                  </a:lnTo>
                  <a:lnTo>
                    <a:pt x="14808" y="382333"/>
                  </a:lnTo>
                  <a:lnTo>
                    <a:pt x="32423" y="424014"/>
                  </a:lnTo>
                  <a:lnTo>
                    <a:pt x="56045" y="462076"/>
                  </a:lnTo>
                  <a:lnTo>
                    <a:pt x="85077" y="495935"/>
                  </a:lnTo>
                  <a:lnTo>
                    <a:pt x="118935" y="524967"/>
                  </a:lnTo>
                  <a:lnTo>
                    <a:pt x="156997" y="548589"/>
                  </a:lnTo>
                  <a:lnTo>
                    <a:pt x="198678" y="566204"/>
                  </a:lnTo>
                  <a:lnTo>
                    <a:pt x="243382" y="577215"/>
                  </a:lnTo>
                  <a:lnTo>
                    <a:pt x="290512" y="581025"/>
                  </a:lnTo>
                  <a:lnTo>
                    <a:pt x="337629" y="577215"/>
                  </a:lnTo>
                  <a:lnTo>
                    <a:pt x="382333" y="566204"/>
                  </a:lnTo>
                  <a:lnTo>
                    <a:pt x="424014" y="548589"/>
                  </a:lnTo>
                  <a:lnTo>
                    <a:pt x="462076" y="524967"/>
                  </a:lnTo>
                  <a:lnTo>
                    <a:pt x="495935" y="495935"/>
                  </a:lnTo>
                  <a:lnTo>
                    <a:pt x="524967" y="462076"/>
                  </a:lnTo>
                  <a:lnTo>
                    <a:pt x="548589" y="424014"/>
                  </a:lnTo>
                  <a:lnTo>
                    <a:pt x="566204" y="382333"/>
                  </a:lnTo>
                  <a:lnTo>
                    <a:pt x="577215" y="337629"/>
                  </a:lnTo>
                  <a:lnTo>
                    <a:pt x="581025" y="290512"/>
                  </a:lnTo>
                  <a:close/>
                </a:path>
                <a:path w="12106275" h="581025">
                  <a:moveTo>
                    <a:pt x="6391275" y="290512"/>
                  </a:moveTo>
                  <a:lnTo>
                    <a:pt x="6387465" y="243382"/>
                  </a:lnTo>
                  <a:lnTo>
                    <a:pt x="6376454" y="198678"/>
                  </a:lnTo>
                  <a:lnTo>
                    <a:pt x="6358839" y="156997"/>
                  </a:lnTo>
                  <a:lnTo>
                    <a:pt x="6335217" y="118935"/>
                  </a:lnTo>
                  <a:lnTo>
                    <a:pt x="6306185" y="85077"/>
                  </a:lnTo>
                  <a:lnTo>
                    <a:pt x="6272327" y="56045"/>
                  </a:lnTo>
                  <a:lnTo>
                    <a:pt x="6234265" y="32423"/>
                  </a:lnTo>
                  <a:lnTo>
                    <a:pt x="6192583" y="14808"/>
                  </a:lnTo>
                  <a:lnTo>
                    <a:pt x="6147879" y="3797"/>
                  </a:lnTo>
                  <a:lnTo>
                    <a:pt x="6100762" y="0"/>
                  </a:lnTo>
                  <a:lnTo>
                    <a:pt x="6053633" y="3797"/>
                  </a:lnTo>
                  <a:lnTo>
                    <a:pt x="6008929" y="14808"/>
                  </a:lnTo>
                  <a:lnTo>
                    <a:pt x="5967247" y="32423"/>
                  </a:lnTo>
                  <a:lnTo>
                    <a:pt x="5929185" y="56045"/>
                  </a:lnTo>
                  <a:lnTo>
                    <a:pt x="5895327" y="85077"/>
                  </a:lnTo>
                  <a:lnTo>
                    <a:pt x="5866295" y="118935"/>
                  </a:lnTo>
                  <a:lnTo>
                    <a:pt x="5842673" y="156997"/>
                  </a:lnTo>
                  <a:lnTo>
                    <a:pt x="5825058" y="198678"/>
                  </a:lnTo>
                  <a:lnTo>
                    <a:pt x="5814047" y="243382"/>
                  </a:lnTo>
                  <a:lnTo>
                    <a:pt x="5810250" y="290512"/>
                  </a:lnTo>
                  <a:lnTo>
                    <a:pt x="5814047" y="337629"/>
                  </a:lnTo>
                  <a:lnTo>
                    <a:pt x="5825058" y="382333"/>
                  </a:lnTo>
                  <a:lnTo>
                    <a:pt x="5842673" y="424014"/>
                  </a:lnTo>
                  <a:lnTo>
                    <a:pt x="5866295" y="462076"/>
                  </a:lnTo>
                  <a:lnTo>
                    <a:pt x="5895327" y="495935"/>
                  </a:lnTo>
                  <a:lnTo>
                    <a:pt x="5929185" y="524967"/>
                  </a:lnTo>
                  <a:lnTo>
                    <a:pt x="5967247" y="548589"/>
                  </a:lnTo>
                  <a:lnTo>
                    <a:pt x="6008929" y="566204"/>
                  </a:lnTo>
                  <a:lnTo>
                    <a:pt x="6053633" y="577215"/>
                  </a:lnTo>
                  <a:lnTo>
                    <a:pt x="6100762" y="581025"/>
                  </a:lnTo>
                  <a:lnTo>
                    <a:pt x="6147879" y="577215"/>
                  </a:lnTo>
                  <a:lnTo>
                    <a:pt x="6192583" y="566204"/>
                  </a:lnTo>
                  <a:lnTo>
                    <a:pt x="6234265" y="548589"/>
                  </a:lnTo>
                  <a:lnTo>
                    <a:pt x="6272327" y="524967"/>
                  </a:lnTo>
                  <a:lnTo>
                    <a:pt x="6306185" y="495935"/>
                  </a:lnTo>
                  <a:lnTo>
                    <a:pt x="6335217" y="462076"/>
                  </a:lnTo>
                  <a:lnTo>
                    <a:pt x="6358839" y="424014"/>
                  </a:lnTo>
                  <a:lnTo>
                    <a:pt x="6376454" y="382333"/>
                  </a:lnTo>
                  <a:lnTo>
                    <a:pt x="6387465" y="337629"/>
                  </a:lnTo>
                  <a:lnTo>
                    <a:pt x="6391275" y="290512"/>
                  </a:lnTo>
                  <a:close/>
                </a:path>
                <a:path w="12106275" h="581025">
                  <a:moveTo>
                    <a:pt x="12106275" y="290512"/>
                  </a:moveTo>
                  <a:lnTo>
                    <a:pt x="12102465" y="243382"/>
                  </a:lnTo>
                  <a:lnTo>
                    <a:pt x="12091454" y="198678"/>
                  </a:lnTo>
                  <a:lnTo>
                    <a:pt x="12073839" y="156997"/>
                  </a:lnTo>
                  <a:lnTo>
                    <a:pt x="12050217" y="118935"/>
                  </a:lnTo>
                  <a:lnTo>
                    <a:pt x="12021185" y="85077"/>
                  </a:lnTo>
                  <a:lnTo>
                    <a:pt x="11987327" y="56045"/>
                  </a:lnTo>
                  <a:lnTo>
                    <a:pt x="11949265" y="32423"/>
                  </a:lnTo>
                  <a:lnTo>
                    <a:pt x="11907584" y="14808"/>
                  </a:lnTo>
                  <a:lnTo>
                    <a:pt x="11862880" y="3797"/>
                  </a:lnTo>
                  <a:lnTo>
                    <a:pt x="11815763" y="0"/>
                  </a:lnTo>
                  <a:lnTo>
                    <a:pt x="11768633" y="3797"/>
                  </a:lnTo>
                  <a:lnTo>
                    <a:pt x="11723929" y="14808"/>
                  </a:lnTo>
                  <a:lnTo>
                    <a:pt x="11682247" y="32423"/>
                  </a:lnTo>
                  <a:lnTo>
                    <a:pt x="11644186" y="56045"/>
                  </a:lnTo>
                  <a:lnTo>
                    <a:pt x="11610327" y="85077"/>
                  </a:lnTo>
                  <a:lnTo>
                    <a:pt x="11581295" y="118935"/>
                  </a:lnTo>
                  <a:lnTo>
                    <a:pt x="11557673" y="156997"/>
                  </a:lnTo>
                  <a:lnTo>
                    <a:pt x="11540058" y="198678"/>
                  </a:lnTo>
                  <a:lnTo>
                    <a:pt x="11529047" y="243382"/>
                  </a:lnTo>
                  <a:lnTo>
                    <a:pt x="11525250" y="290512"/>
                  </a:lnTo>
                  <a:lnTo>
                    <a:pt x="11529047" y="337629"/>
                  </a:lnTo>
                  <a:lnTo>
                    <a:pt x="11540058" y="382333"/>
                  </a:lnTo>
                  <a:lnTo>
                    <a:pt x="11557673" y="424014"/>
                  </a:lnTo>
                  <a:lnTo>
                    <a:pt x="11581295" y="462076"/>
                  </a:lnTo>
                  <a:lnTo>
                    <a:pt x="11610327" y="495935"/>
                  </a:lnTo>
                  <a:lnTo>
                    <a:pt x="11644186" y="524967"/>
                  </a:lnTo>
                  <a:lnTo>
                    <a:pt x="11682247" y="548589"/>
                  </a:lnTo>
                  <a:lnTo>
                    <a:pt x="11723929" y="566204"/>
                  </a:lnTo>
                  <a:lnTo>
                    <a:pt x="11768633" y="577215"/>
                  </a:lnTo>
                  <a:lnTo>
                    <a:pt x="11815763" y="581025"/>
                  </a:lnTo>
                  <a:lnTo>
                    <a:pt x="11862880" y="577215"/>
                  </a:lnTo>
                  <a:lnTo>
                    <a:pt x="11907584" y="566204"/>
                  </a:lnTo>
                  <a:lnTo>
                    <a:pt x="11949265" y="548589"/>
                  </a:lnTo>
                  <a:lnTo>
                    <a:pt x="11987327" y="524967"/>
                  </a:lnTo>
                  <a:lnTo>
                    <a:pt x="12021185" y="495935"/>
                  </a:lnTo>
                  <a:lnTo>
                    <a:pt x="12050217" y="462076"/>
                  </a:lnTo>
                  <a:lnTo>
                    <a:pt x="12073839" y="424014"/>
                  </a:lnTo>
                  <a:lnTo>
                    <a:pt x="12091454" y="382333"/>
                  </a:lnTo>
                  <a:lnTo>
                    <a:pt x="12102465" y="337629"/>
                  </a:lnTo>
                  <a:lnTo>
                    <a:pt x="12106275" y="290512"/>
                  </a:lnTo>
                  <a:close/>
                </a:path>
              </a:pathLst>
            </a:custGeom>
            <a:solidFill>
              <a:srgbClr val="FFB000"/>
            </a:solidFill>
          </p:spPr>
          <p:txBody>
            <a:bodyPr wrap="square" lIns="0" tIns="0" rIns="0" bIns="0" rtlCol="0"/>
            <a:lstStyle/>
            <a:p>
              <a:endParaRPr dirty="0"/>
            </a:p>
          </p:txBody>
        </p:sp>
      </p:grpSp>
      <p:sp>
        <p:nvSpPr>
          <p:cNvPr id="11" name="object 11"/>
          <p:cNvSpPr txBox="1">
            <a:spLocks noGrp="1"/>
          </p:cNvSpPr>
          <p:nvPr>
            <p:ph type="title"/>
          </p:nvPr>
        </p:nvSpPr>
        <p:spPr>
          <a:xfrm>
            <a:off x="1016000" y="1192880"/>
            <a:ext cx="9297670" cy="1163955"/>
          </a:xfrm>
          <a:prstGeom prst="rect">
            <a:avLst/>
          </a:prstGeom>
        </p:spPr>
        <p:txBody>
          <a:bodyPr vert="horz" wrap="square" lIns="0" tIns="14604" rIns="0" bIns="0" rtlCol="0">
            <a:spAutoFit/>
          </a:bodyPr>
          <a:lstStyle/>
          <a:p>
            <a:pPr marL="12700">
              <a:lnSpc>
                <a:spcPct val="100000"/>
              </a:lnSpc>
              <a:spcBef>
                <a:spcPts val="114"/>
              </a:spcBef>
            </a:pPr>
            <a:r>
              <a:rPr sz="7450" spc="660" dirty="0"/>
              <a:t>Data</a:t>
            </a:r>
            <a:r>
              <a:rPr sz="7450" spc="-690" dirty="0"/>
              <a:t> </a:t>
            </a:r>
            <a:r>
              <a:rPr sz="7450" spc="505" dirty="0"/>
              <a:t>Warehousing</a:t>
            </a:r>
            <a:endParaRPr sz="7450" dirty="0"/>
          </a:p>
        </p:txBody>
      </p:sp>
      <p:sp>
        <p:nvSpPr>
          <p:cNvPr id="12" name="object 12"/>
          <p:cNvSpPr txBox="1"/>
          <p:nvPr/>
        </p:nvSpPr>
        <p:spPr>
          <a:xfrm>
            <a:off x="1572468" y="2493475"/>
            <a:ext cx="6934834" cy="1435100"/>
          </a:xfrm>
          <a:prstGeom prst="rect">
            <a:avLst/>
          </a:prstGeom>
        </p:spPr>
        <p:txBody>
          <a:bodyPr vert="horz" wrap="square" lIns="0" tIns="107950" rIns="0" bIns="0" rtlCol="0">
            <a:spAutoFit/>
          </a:bodyPr>
          <a:lstStyle/>
          <a:p>
            <a:pPr algn="ctr">
              <a:lnSpc>
                <a:spcPct val="100000"/>
              </a:lnSpc>
              <a:spcBef>
                <a:spcPts val="850"/>
              </a:spcBef>
            </a:pPr>
            <a:r>
              <a:rPr sz="4000" b="1" spc="145" dirty="0">
                <a:latin typeface="Times New Roman" panose="02020603050405020304" pitchFamily="18" charset="0"/>
                <a:cs typeface="Times New Roman" panose="02020603050405020304" pitchFamily="18" charset="0"/>
              </a:rPr>
              <a:t>Extract</a:t>
            </a:r>
            <a:r>
              <a:rPr sz="4000" b="1" spc="-280" dirty="0">
                <a:latin typeface="Times New Roman" panose="02020603050405020304" pitchFamily="18" charset="0"/>
                <a:cs typeface="Times New Roman" panose="02020603050405020304" pitchFamily="18" charset="0"/>
              </a:rPr>
              <a:t> </a:t>
            </a:r>
            <a:r>
              <a:rPr sz="4000" b="1" spc="200" dirty="0">
                <a:latin typeface="Times New Roman" panose="02020603050405020304" pitchFamily="18" charset="0"/>
                <a:cs typeface="Times New Roman" panose="02020603050405020304" pitchFamily="18" charset="0"/>
              </a:rPr>
              <a:t>Transform</a:t>
            </a:r>
            <a:r>
              <a:rPr sz="4000" b="1" spc="-280" dirty="0">
                <a:latin typeface="Times New Roman" panose="02020603050405020304" pitchFamily="18" charset="0"/>
                <a:cs typeface="Times New Roman" panose="02020603050405020304" pitchFamily="18" charset="0"/>
              </a:rPr>
              <a:t> </a:t>
            </a:r>
            <a:r>
              <a:rPr sz="4000" b="1" spc="229" dirty="0">
                <a:latin typeface="Times New Roman" panose="02020603050405020304" pitchFamily="18" charset="0"/>
                <a:cs typeface="Times New Roman" panose="02020603050405020304" pitchFamily="18" charset="0"/>
              </a:rPr>
              <a:t>load</a:t>
            </a:r>
            <a:r>
              <a:rPr sz="4000" b="1" spc="-275" dirty="0">
                <a:latin typeface="Times New Roman" panose="02020603050405020304" pitchFamily="18" charset="0"/>
                <a:cs typeface="Times New Roman" panose="02020603050405020304" pitchFamily="18" charset="0"/>
              </a:rPr>
              <a:t> </a:t>
            </a:r>
            <a:r>
              <a:rPr sz="4000" b="1" spc="-380" dirty="0">
                <a:latin typeface="Times New Roman" panose="02020603050405020304" pitchFamily="18" charset="0"/>
                <a:cs typeface="Times New Roman" panose="02020603050405020304" pitchFamily="18" charset="0"/>
              </a:rPr>
              <a:t>ETL</a:t>
            </a:r>
            <a:endParaRPr sz="4000" dirty="0">
              <a:latin typeface="Times New Roman" panose="02020603050405020304" pitchFamily="18" charset="0"/>
              <a:cs typeface="Times New Roman" panose="02020603050405020304" pitchFamily="18" charset="0"/>
            </a:endParaRPr>
          </a:p>
          <a:p>
            <a:pPr algn="ctr">
              <a:lnSpc>
                <a:spcPct val="100000"/>
              </a:lnSpc>
              <a:spcBef>
                <a:spcPts val="750"/>
              </a:spcBef>
            </a:pPr>
            <a:r>
              <a:rPr sz="4000" spc="-345" dirty="0">
                <a:latin typeface="Times New Roman" panose="02020603050405020304" pitchFamily="18" charset="0"/>
                <a:cs typeface="Times New Roman" panose="02020603050405020304" pitchFamily="18" charset="0"/>
              </a:rPr>
              <a:t>The</a:t>
            </a:r>
            <a:r>
              <a:rPr lang="en-US" sz="4000" spc="-345" dirty="0">
                <a:latin typeface="Times New Roman" panose="02020603050405020304" pitchFamily="18" charset="0"/>
                <a:cs typeface="Times New Roman" panose="02020603050405020304" pitchFamily="18" charset="0"/>
              </a:rPr>
              <a:t> </a:t>
            </a:r>
            <a:r>
              <a:rPr sz="4000" spc="-345" dirty="0">
                <a:latin typeface="Times New Roman" panose="02020603050405020304" pitchFamily="18" charset="0"/>
                <a:cs typeface="Times New Roman" panose="02020603050405020304" pitchFamily="18" charset="0"/>
              </a:rPr>
              <a:t> </a:t>
            </a:r>
            <a:r>
              <a:rPr sz="4000" spc="-840" dirty="0">
                <a:latin typeface="Times New Roman" panose="02020603050405020304" pitchFamily="18" charset="0"/>
                <a:cs typeface="Times New Roman" panose="02020603050405020304" pitchFamily="18" charset="0"/>
              </a:rPr>
              <a:t>ETL</a:t>
            </a:r>
            <a:r>
              <a:rPr sz="4000" spc="-700" dirty="0">
                <a:latin typeface="Times New Roman" panose="02020603050405020304" pitchFamily="18" charset="0"/>
                <a:cs typeface="Times New Roman" panose="02020603050405020304" pitchFamily="18" charset="0"/>
              </a:rPr>
              <a:t> </a:t>
            </a:r>
            <a:r>
              <a:rPr lang="en-US" sz="4000" spc="-700" dirty="0">
                <a:latin typeface="Times New Roman" panose="02020603050405020304" pitchFamily="18" charset="0"/>
                <a:cs typeface="Times New Roman" panose="02020603050405020304" pitchFamily="18" charset="0"/>
              </a:rPr>
              <a:t>  </a:t>
            </a:r>
            <a:r>
              <a:rPr sz="4000" spc="-204" dirty="0">
                <a:latin typeface="Times New Roman" panose="02020603050405020304" pitchFamily="18" charset="0"/>
                <a:cs typeface="Times New Roman" panose="02020603050405020304" pitchFamily="18" charset="0"/>
              </a:rPr>
              <a:t>Cycle</a:t>
            </a:r>
            <a:endParaRPr sz="4000" dirty="0">
              <a:latin typeface="Times New Roman" panose="02020603050405020304" pitchFamily="18" charset="0"/>
              <a:cs typeface="Times New Roman" panose="02020603050405020304" pitchFamily="18" charset="0"/>
            </a:endParaRPr>
          </a:p>
        </p:txBody>
      </p:sp>
      <p:sp>
        <p:nvSpPr>
          <p:cNvPr id="13" name="object 13"/>
          <p:cNvSpPr txBox="1"/>
          <p:nvPr/>
        </p:nvSpPr>
        <p:spPr>
          <a:xfrm>
            <a:off x="1016000" y="5313599"/>
            <a:ext cx="4489450" cy="1465401"/>
          </a:xfrm>
          <a:prstGeom prst="rect">
            <a:avLst/>
          </a:prstGeom>
        </p:spPr>
        <p:txBody>
          <a:bodyPr vert="horz" wrap="square" lIns="0" tIns="160655" rIns="0" bIns="0" rtlCol="0">
            <a:spAutoFit/>
          </a:bodyPr>
          <a:lstStyle/>
          <a:p>
            <a:pPr marL="12700">
              <a:lnSpc>
                <a:spcPct val="100000"/>
              </a:lnSpc>
              <a:spcBef>
                <a:spcPts val="1265"/>
              </a:spcBef>
            </a:pPr>
            <a:r>
              <a:rPr sz="2400" b="1" i="1" spc="-55" dirty="0">
                <a:latin typeface="Arial"/>
                <a:cs typeface="Arial"/>
              </a:rPr>
              <a:t>EXTRACT</a:t>
            </a:r>
            <a:endParaRPr sz="2400" dirty="0">
              <a:latin typeface="Arial"/>
              <a:cs typeface="Arial"/>
            </a:endParaRPr>
          </a:p>
          <a:p>
            <a:pPr marL="12700" marR="5080">
              <a:lnSpc>
                <a:spcPct val="116100"/>
              </a:lnSpc>
              <a:spcBef>
                <a:spcPts val="615"/>
              </a:spcBef>
            </a:pPr>
            <a:r>
              <a:rPr sz="2400" spc="-180" dirty="0">
                <a:latin typeface="Arial" panose="020B0604020202020204" pitchFamily="34" charset="0"/>
                <a:cs typeface="Arial" panose="020B0604020202020204" pitchFamily="34" charset="0"/>
              </a:rPr>
              <a:t>The </a:t>
            </a:r>
            <a:r>
              <a:rPr sz="2400" spc="-114" dirty="0">
                <a:latin typeface="Arial" panose="020B0604020202020204" pitchFamily="34" charset="0"/>
                <a:cs typeface="Arial" panose="020B0604020202020204" pitchFamily="34" charset="0"/>
              </a:rPr>
              <a:t>process </a:t>
            </a:r>
            <a:r>
              <a:rPr sz="2400" spc="-95" dirty="0">
                <a:latin typeface="Arial" panose="020B0604020202020204" pitchFamily="34" charset="0"/>
                <a:cs typeface="Arial" panose="020B0604020202020204" pitchFamily="34" charset="0"/>
              </a:rPr>
              <a:t>of </a:t>
            </a:r>
            <a:r>
              <a:rPr sz="2400" spc="-65" dirty="0">
                <a:latin typeface="Arial" panose="020B0604020202020204" pitchFamily="34" charset="0"/>
                <a:cs typeface="Arial" panose="020B0604020202020204" pitchFamily="34" charset="0"/>
              </a:rPr>
              <a:t>reading </a:t>
            </a:r>
            <a:r>
              <a:rPr sz="2400" spc="-30" dirty="0">
                <a:latin typeface="Arial" panose="020B0604020202020204" pitchFamily="34" charset="0"/>
                <a:cs typeface="Arial" panose="020B0604020202020204" pitchFamily="34" charset="0"/>
              </a:rPr>
              <a:t>data</a:t>
            </a:r>
            <a:r>
              <a:rPr sz="2400" spc="-270" dirty="0">
                <a:latin typeface="Arial" panose="020B0604020202020204" pitchFamily="34" charset="0"/>
                <a:cs typeface="Arial" panose="020B0604020202020204" pitchFamily="34" charset="0"/>
              </a:rPr>
              <a:t> </a:t>
            </a:r>
            <a:r>
              <a:rPr sz="2400" spc="-70" dirty="0">
                <a:latin typeface="Arial" panose="020B0604020202020204" pitchFamily="34" charset="0"/>
                <a:cs typeface="Arial" panose="020B0604020202020204" pitchFamily="34" charset="0"/>
              </a:rPr>
              <a:t>from  </a:t>
            </a:r>
            <a:r>
              <a:rPr sz="2400" spc="-110" dirty="0">
                <a:latin typeface="Arial" panose="020B0604020202020204" pitchFamily="34" charset="0"/>
                <a:cs typeface="Arial" panose="020B0604020202020204" pitchFamily="34" charset="0"/>
              </a:rPr>
              <a:t>different</a:t>
            </a:r>
            <a:r>
              <a:rPr sz="2400" spc="-145" dirty="0">
                <a:latin typeface="Arial" panose="020B0604020202020204" pitchFamily="34" charset="0"/>
                <a:cs typeface="Arial" panose="020B0604020202020204" pitchFamily="34" charset="0"/>
              </a:rPr>
              <a:t> </a:t>
            </a:r>
            <a:r>
              <a:rPr sz="2400" spc="-140" dirty="0">
                <a:latin typeface="Arial" panose="020B0604020202020204" pitchFamily="34" charset="0"/>
                <a:cs typeface="Arial" panose="020B0604020202020204" pitchFamily="34" charset="0"/>
              </a:rPr>
              <a:t>sources.</a:t>
            </a:r>
            <a:endParaRPr sz="2400" dirty="0">
              <a:latin typeface="Arial" panose="020B0604020202020204" pitchFamily="34" charset="0"/>
              <a:cs typeface="Arial" panose="020B0604020202020204" pitchFamily="34" charset="0"/>
            </a:endParaRPr>
          </a:p>
        </p:txBody>
      </p:sp>
      <p:sp>
        <p:nvSpPr>
          <p:cNvPr id="14" name="object 14"/>
          <p:cNvSpPr txBox="1"/>
          <p:nvPr/>
        </p:nvSpPr>
        <p:spPr>
          <a:xfrm>
            <a:off x="6488826" y="5461644"/>
            <a:ext cx="5311140" cy="1872307"/>
          </a:xfrm>
          <a:prstGeom prst="rect">
            <a:avLst/>
          </a:prstGeom>
        </p:spPr>
        <p:txBody>
          <a:bodyPr vert="horz" wrap="square" lIns="0" tIns="12700" rIns="0" bIns="0" rtlCol="0">
            <a:spAutoFit/>
          </a:bodyPr>
          <a:lstStyle/>
          <a:p>
            <a:pPr marL="349885">
              <a:lnSpc>
                <a:spcPts val="2860"/>
              </a:lnSpc>
              <a:spcBef>
                <a:spcPts val="100"/>
              </a:spcBef>
            </a:pPr>
            <a:r>
              <a:rPr sz="2400" b="1" i="1" spc="-35" dirty="0">
                <a:latin typeface="Arial"/>
                <a:cs typeface="Arial"/>
              </a:rPr>
              <a:t>TRANSFORM</a:t>
            </a:r>
            <a:endParaRPr sz="2400" dirty="0">
              <a:latin typeface="Arial"/>
              <a:cs typeface="Arial"/>
            </a:endParaRPr>
          </a:p>
          <a:p>
            <a:pPr marL="38100" marR="30480">
              <a:lnSpc>
                <a:spcPts val="2940"/>
              </a:lnSpc>
              <a:spcBef>
                <a:spcPts val="25"/>
              </a:spcBef>
              <a:buSzPct val="95238"/>
              <a:tabLst>
                <a:tab pos="95885" algn="l"/>
              </a:tabLst>
            </a:pPr>
            <a:r>
              <a:rPr lang="en-US" sz="2400" spc="-330" dirty="0">
                <a:latin typeface="Arial" panose="020B0604020202020204" pitchFamily="34" charset="0"/>
                <a:cs typeface="Arial" panose="020B0604020202020204" pitchFamily="34" charset="0"/>
              </a:rPr>
              <a:t>The </a:t>
            </a:r>
            <a:r>
              <a:rPr sz="2400" spc="-330" dirty="0">
                <a:latin typeface="Arial" panose="020B0604020202020204" pitchFamily="34" charset="0"/>
                <a:cs typeface="Arial" panose="020B0604020202020204" pitchFamily="34" charset="0"/>
              </a:rPr>
              <a:t> </a:t>
            </a:r>
            <a:r>
              <a:rPr sz="2400" spc="-110" dirty="0">
                <a:latin typeface="Arial" panose="020B0604020202020204" pitchFamily="34" charset="0"/>
                <a:cs typeface="Arial" panose="020B0604020202020204" pitchFamily="34" charset="0"/>
              </a:rPr>
              <a:t>process </a:t>
            </a:r>
            <a:r>
              <a:rPr sz="2400" spc="-85" dirty="0">
                <a:latin typeface="Arial" panose="020B0604020202020204" pitchFamily="34" charset="0"/>
                <a:cs typeface="Arial" panose="020B0604020202020204" pitchFamily="34" charset="0"/>
              </a:rPr>
              <a:t>of </a:t>
            </a:r>
            <a:r>
              <a:rPr sz="2400" spc="-80" dirty="0">
                <a:latin typeface="Arial" panose="020B0604020202020204" pitchFamily="34" charset="0"/>
                <a:cs typeface="Arial" panose="020B0604020202020204" pitchFamily="34" charset="0"/>
              </a:rPr>
              <a:t>transforming </a:t>
            </a:r>
            <a:r>
              <a:rPr sz="2400" spc="-105" dirty="0">
                <a:latin typeface="Arial" panose="020B0604020202020204" pitchFamily="34" charset="0"/>
                <a:cs typeface="Arial" panose="020B0604020202020204" pitchFamily="34" charset="0"/>
              </a:rPr>
              <a:t>the  </a:t>
            </a:r>
            <a:r>
              <a:rPr sz="2400" spc="-125" dirty="0">
                <a:latin typeface="Arial" panose="020B0604020202020204" pitchFamily="34" charset="0"/>
                <a:cs typeface="Arial" panose="020B0604020202020204" pitchFamily="34" charset="0"/>
              </a:rPr>
              <a:t>extracted </a:t>
            </a:r>
            <a:r>
              <a:rPr sz="2400" spc="-20" dirty="0">
                <a:latin typeface="Arial" panose="020B0604020202020204" pitchFamily="34" charset="0"/>
                <a:cs typeface="Arial" panose="020B0604020202020204" pitchFamily="34" charset="0"/>
              </a:rPr>
              <a:t>data </a:t>
            </a:r>
            <a:r>
              <a:rPr sz="2400" spc="-60" dirty="0">
                <a:latin typeface="Arial" panose="020B0604020202020204" pitchFamily="34" charset="0"/>
                <a:cs typeface="Arial" panose="020B0604020202020204" pitchFamily="34" charset="0"/>
              </a:rPr>
              <a:t>from </a:t>
            </a:r>
            <a:r>
              <a:rPr sz="2400" spc="-175" dirty="0">
                <a:latin typeface="Arial" panose="020B0604020202020204" pitchFamily="34" charset="0"/>
                <a:cs typeface="Arial" panose="020B0604020202020204" pitchFamily="34" charset="0"/>
              </a:rPr>
              <a:t>its </a:t>
            </a:r>
            <a:r>
              <a:rPr sz="2400" spc="-95" dirty="0">
                <a:latin typeface="Arial" panose="020B0604020202020204" pitchFamily="34" charset="0"/>
                <a:cs typeface="Arial" panose="020B0604020202020204" pitchFamily="34" charset="0"/>
              </a:rPr>
              <a:t>original </a:t>
            </a:r>
            <a:r>
              <a:rPr sz="2400" spc="-114" dirty="0">
                <a:latin typeface="Arial" panose="020B0604020202020204" pitchFamily="34" charset="0"/>
                <a:cs typeface="Arial" panose="020B0604020202020204" pitchFamily="34" charset="0"/>
              </a:rPr>
              <a:t>state  into </a:t>
            </a:r>
            <a:r>
              <a:rPr sz="2400" spc="30" dirty="0">
                <a:latin typeface="Arial" panose="020B0604020202020204" pitchFamily="34" charset="0"/>
                <a:cs typeface="Arial" panose="020B0604020202020204" pitchFamily="34" charset="0"/>
              </a:rPr>
              <a:t>a </a:t>
            </a:r>
            <a:r>
              <a:rPr sz="2400" spc="-125" dirty="0">
                <a:latin typeface="Arial" panose="020B0604020202020204" pitchFamily="34" charset="0"/>
                <a:cs typeface="Arial" panose="020B0604020202020204" pitchFamily="34" charset="0"/>
              </a:rPr>
              <a:t>consistent </a:t>
            </a:r>
            <a:r>
              <a:rPr sz="2400" spc="-114" dirty="0">
                <a:latin typeface="Arial" panose="020B0604020202020204" pitchFamily="34" charset="0"/>
                <a:cs typeface="Arial" panose="020B0604020202020204" pitchFamily="34" charset="0"/>
              </a:rPr>
              <a:t>state so </a:t>
            </a:r>
            <a:r>
              <a:rPr sz="2400" spc="-90" dirty="0">
                <a:latin typeface="Arial" panose="020B0604020202020204" pitchFamily="34" charset="0"/>
                <a:cs typeface="Arial" panose="020B0604020202020204" pitchFamily="34" charset="0"/>
              </a:rPr>
              <a:t>that </a:t>
            </a:r>
            <a:r>
              <a:rPr sz="2400" spc="-175" dirty="0">
                <a:latin typeface="Arial" panose="020B0604020202020204" pitchFamily="34" charset="0"/>
                <a:cs typeface="Arial" panose="020B0604020202020204" pitchFamily="34" charset="0"/>
              </a:rPr>
              <a:t>it </a:t>
            </a:r>
            <a:r>
              <a:rPr sz="2400" spc="-50" dirty="0">
                <a:latin typeface="Arial" panose="020B0604020202020204" pitchFamily="34" charset="0"/>
                <a:cs typeface="Arial" panose="020B0604020202020204" pitchFamily="34" charset="0"/>
              </a:rPr>
              <a:t>can</a:t>
            </a:r>
            <a:r>
              <a:rPr sz="2400" spc="-395" dirty="0">
                <a:latin typeface="Arial" panose="020B0604020202020204" pitchFamily="34" charset="0"/>
                <a:cs typeface="Arial" panose="020B0604020202020204" pitchFamily="34" charset="0"/>
              </a:rPr>
              <a:t> </a:t>
            </a:r>
            <a:r>
              <a:rPr sz="2400" spc="-30" dirty="0">
                <a:latin typeface="Arial" panose="020B0604020202020204" pitchFamily="34" charset="0"/>
                <a:cs typeface="Arial" panose="020B0604020202020204" pitchFamily="34" charset="0"/>
              </a:rPr>
              <a:t>be  </a:t>
            </a:r>
            <a:r>
              <a:rPr sz="2400" spc="-55" dirty="0">
                <a:latin typeface="Arial" panose="020B0604020202020204" pitchFamily="34" charset="0"/>
                <a:cs typeface="Arial" panose="020B0604020202020204" pitchFamily="34" charset="0"/>
              </a:rPr>
              <a:t>placed </a:t>
            </a:r>
            <a:r>
              <a:rPr sz="2400" spc="-114" dirty="0">
                <a:latin typeface="Arial" panose="020B0604020202020204" pitchFamily="34" charset="0"/>
                <a:cs typeface="Arial" panose="020B0604020202020204" pitchFamily="34" charset="0"/>
              </a:rPr>
              <a:t>into </a:t>
            </a:r>
            <a:r>
              <a:rPr sz="2400" spc="-75" dirty="0">
                <a:latin typeface="Arial" panose="020B0604020202020204" pitchFamily="34" charset="0"/>
                <a:cs typeface="Arial" panose="020B0604020202020204" pitchFamily="34" charset="0"/>
              </a:rPr>
              <a:t>another</a:t>
            </a:r>
            <a:r>
              <a:rPr sz="2400" spc="-240" dirty="0">
                <a:latin typeface="Arial" panose="020B0604020202020204" pitchFamily="34" charset="0"/>
                <a:cs typeface="Arial" panose="020B0604020202020204" pitchFamily="34" charset="0"/>
              </a:rPr>
              <a:t> </a:t>
            </a:r>
            <a:r>
              <a:rPr sz="2400" spc="-65" dirty="0">
                <a:latin typeface="Arial" panose="020B0604020202020204" pitchFamily="34" charset="0"/>
                <a:cs typeface="Arial" panose="020B0604020202020204" pitchFamily="34" charset="0"/>
              </a:rPr>
              <a:t>database</a:t>
            </a:r>
            <a:r>
              <a:rPr sz="2000" spc="-65"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p:txBody>
      </p:sp>
      <p:sp>
        <p:nvSpPr>
          <p:cNvPr id="15" name="object 15"/>
          <p:cNvSpPr txBox="1"/>
          <p:nvPr/>
        </p:nvSpPr>
        <p:spPr>
          <a:xfrm>
            <a:off x="12541250" y="5300771"/>
            <a:ext cx="4975225" cy="1491049"/>
          </a:xfrm>
          <a:prstGeom prst="rect">
            <a:avLst/>
          </a:prstGeom>
        </p:spPr>
        <p:txBody>
          <a:bodyPr vert="horz" wrap="square" lIns="0" tIns="173355" rIns="0" bIns="0" rtlCol="0">
            <a:spAutoFit/>
          </a:bodyPr>
          <a:lstStyle/>
          <a:p>
            <a:pPr marL="12700">
              <a:lnSpc>
                <a:spcPct val="100000"/>
              </a:lnSpc>
              <a:spcBef>
                <a:spcPts val="1365"/>
              </a:spcBef>
            </a:pPr>
            <a:r>
              <a:rPr sz="2400" b="1" i="1" spc="-75" dirty="0">
                <a:latin typeface="Arial"/>
                <a:cs typeface="Arial"/>
              </a:rPr>
              <a:t>LOAD</a:t>
            </a:r>
            <a:endParaRPr sz="2400" dirty="0">
              <a:latin typeface="Arial"/>
              <a:cs typeface="Arial"/>
            </a:endParaRPr>
          </a:p>
          <a:p>
            <a:pPr marL="12700" marR="5080">
              <a:lnSpc>
                <a:spcPct val="115599"/>
              </a:lnSpc>
              <a:spcBef>
                <a:spcPts val="680"/>
              </a:spcBef>
            </a:pPr>
            <a:r>
              <a:rPr sz="2400" spc="-175" dirty="0">
                <a:latin typeface="Arial" panose="020B0604020202020204" pitchFamily="34" charset="0"/>
                <a:cs typeface="Arial" panose="020B0604020202020204" pitchFamily="34" charset="0"/>
              </a:rPr>
              <a:t>The </a:t>
            </a:r>
            <a:r>
              <a:rPr sz="2400" spc="-114" dirty="0">
                <a:latin typeface="Arial" panose="020B0604020202020204" pitchFamily="34" charset="0"/>
                <a:cs typeface="Arial" panose="020B0604020202020204" pitchFamily="34" charset="0"/>
              </a:rPr>
              <a:t>process </a:t>
            </a:r>
            <a:r>
              <a:rPr sz="2400" spc="-90" dirty="0">
                <a:latin typeface="Arial" panose="020B0604020202020204" pitchFamily="34" charset="0"/>
                <a:cs typeface="Arial" panose="020B0604020202020204" pitchFamily="34" charset="0"/>
              </a:rPr>
              <a:t>of </a:t>
            </a:r>
            <a:r>
              <a:rPr sz="2400" spc="-140" dirty="0">
                <a:latin typeface="Arial" panose="020B0604020202020204" pitchFamily="34" charset="0"/>
                <a:cs typeface="Arial" panose="020B0604020202020204" pitchFamily="34" charset="0"/>
              </a:rPr>
              <a:t>writing </a:t>
            </a:r>
            <a:r>
              <a:rPr sz="2400" spc="-110" dirty="0">
                <a:latin typeface="Arial" panose="020B0604020202020204" pitchFamily="34" charset="0"/>
                <a:cs typeface="Arial" panose="020B0604020202020204" pitchFamily="34" charset="0"/>
              </a:rPr>
              <a:t>the </a:t>
            </a:r>
            <a:r>
              <a:rPr sz="2400" spc="-35" dirty="0">
                <a:latin typeface="Arial" panose="020B0604020202020204" pitchFamily="34" charset="0"/>
                <a:cs typeface="Arial" panose="020B0604020202020204" pitchFamily="34" charset="0"/>
              </a:rPr>
              <a:t>data </a:t>
            </a:r>
            <a:r>
              <a:rPr sz="2400" spc="-114" dirty="0">
                <a:latin typeface="Arial" panose="020B0604020202020204" pitchFamily="34" charset="0"/>
                <a:cs typeface="Arial" panose="020B0604020202020204" pitchFamily="34" charset="0"/>
              </a:rPr>
              <a:t>into</a:t>
            </a:r>
            <a:r>
              <a:rPr sz="2400" spc="-285" dirty="0">
                <a:latin typeface="Arial" panose="020B0604020202020204" pitchFamily="34" charset="0"/>
                <a:cs typeface="Arial" panose="020B0604020202020204" pitchFamily="34" charset="0"/>
              </a:rPr>
              <a:t> </a:t>
            </a:r>
            <a:r>
              <a:rPr sz="2400" spc="-110" dirty="0">
                <a:latin typeface="Arial" panose="020B0604020202020204" pitchFamily="34" charset="0"/>
                <a:cs typeface="Arial" panose="020B0604020202020204" pitchFamily="34" charset="0"/>
              </a:rPr>
              <a:t>the  </a:t>
            </a:r>
            <a:r>
              <a:rPr sz="2400" spc="-95" dirty="0">
                <a:latin typeface="Arial" panose="020B0604020202020204" pitchFamily="34" charset="0"/>
                <a:cs typeface="Arial" panose="020B0604020202020204" pitchFamily="34" charset="0"/>
              </a:rPr>
              <a:t>target</a:t>
            </a:r>
            <a:r>
              <a:rPr sz="2400" spc="-140" dirty="0">
                <a:latin typeface="Arial" panose="020B0604020202020204" pitchFamily="34" charset="0"/>
                <a:cs typeface="Arial" panose="020B0604020202020204" pitchFamily="34" charset="0"/>
              </a:rPr>
              <a:t> </a:t>
            </a:r>
            <a:r>
              <a:rPr sz="2400" spc="-114" dirty="0">
                <a:latin typeface="Arial" panose="020B0604020202020204" pitchFamily="34" charset="0"/>
                <a:cs typeface="Arial" panose="020B0604020202020204" pitchFamily="34" charset="0"/>
              </a:rPr>
              <a:t>source</a:t>
            </a:r>
            <a:endParaRPr sz="2400" dirty="0">
              <a:latin typeface="Arial" panose="020B0604020202020204" pitchFamily="34" charset="0"/>
              <a:cs typeface="Arial" panose="020B0604020202020204" pitchFamily="34" charset="0"/>
            </a:endParaRPr>
          </a:p>
        </p:txBody>
      </p:sp>
      <p:sp>
        <p:nvSpPr>
          <p:cNvPr id="16" name="object 16"/>
          <p:cNvSpPr/>
          <p:nvPr/>
        </p:nvSpPr>
        <p:spPr>
          <a:xfrm>
            <a:off x="11251872" y="9090964"/>
            <a:ext cx="7036434" cy="1196340"/>
          </a:xfrm>
          <a:custGeom>
            <a:avLst/>
            <a:gdLst/>
            <a:ahLst/>
            <a:cxnLst/>
            <a:rect l="l" t="t" r="r" b="b"/>
            <a:pathLst>
              <a:path w="7036434" h="1196340">
                <a:moveTo>
                  <a:pt x="5321166" y="945517"/>
                </a:moveTo>
                <a:lnTo>
                  <a:pt x="7036128" y="945517"/>
                </a:lnTo>
                <a:lnTo>
                  <a:pt x="7036128" y="924401"/>
                </a:lnTo>
                <a:lnTo>
                  <a:pt x="5330555" y="924401"/>
                </a:lnTo>
                <a:lnTo>
                  <a:pt x="4858762" y="473931"/>
                </a:lnTo>
                <a:lnTo>
                  <a:pt x="5330555" y="21115"/>
                </a:lnTo>
                <a:lnTo>
                  <a:pt x="7036128" y="21115"/>
                </a:lnTo>
                <a:lnTo>
                  <a:pt x="7036128" y="0"/>
                </a:lnTo>
                <a:lnTo>
                  <a:pt x="5321166" y="0"/>
                </a:lnTo>
                <a:lnTo>
                  <a:pt x="4839984" y="462200"/>
                </a:lnTo>
                <a:lnTo>
                  <a:pt x="2539700" y="462200"/>
                </a:lnTo>
                <a:lnTo>
                  <a:pt x="2524337" y="483316"/>
                </a:lnTo>
                <a:lnTo>
                  <a:pt x="4839984" y="483316"/>
                </a:lnTo>
                <a:lnTo>
                  <a:pt x="5321166" y="945517"/>
                </a:lnTo>
                <a:close/>
              </a:path>
              <a:path w="7036434" h="1196340">
                <a:moveTo>
                  <a:pt x="0" y="1196035"/>
                </a:moveTo>
                <a:lnTo>
                  <a:pt x="2035427" y="1196035"/>
                </a:lnTo>
                <a:lnTo>
                  <a:pt x="2551437" y="483316"/>
                </a:lnTo>
                <a:lnTo>
                  <a:pt x="2524337" y="483316"/>
                </a:lnTo>
                <a:lnTo>
                  <a:pt x="2013921" y="1184829"/>
                </a:lnTo>
                <a:lnTo>
                  <a:pt x="0" y="1184829"/>
                </a:lnTo>
                <a:lnTo>
                  <a:pt x="0" y="1196035"/>
                </a:lnTo>
                <a:close/>
              </a:path>
            </a:pathLst>
          </a:custGeom>
          <a:solidFill>
            <a:srgbClr val="000000">
              <a:alpha val="68629"/>
            </a:srgbClr>
          </a:solidFill>
        </p:spPr>
        <p:txBody>
          <a:bodyPr wrap="square" lIns="0" tIns="0" rIns="0" bIns="0" rtlCol="0"/>
          <a:lstStyle/>
          <a:p>
            <a:endParaRPr dirty="0"/>
          </a:p>
        </p:txBody>
      </p:sp>
      <p:sp>
        <p:nvSpPr>
          <p:cNvPr id="17" name="object 17"/>
          <p:cNvSpPr/>
          <p:nvPr/>
        </p:nvSpPr>
        <p:spPr>
          <a:xfrm>
            <a:off x="15998499" y="0"/>
            <a:ext cx="2289810" cy="2941955"/>
          </a:xfrm>
          <a:custGeom>
            <a:avLst/>
            <a:gdLst/>
            <a:ahLst/>
            <a:cxnLst/>
            <a:rect l="l" t="t" r="r" b="b"/>
            <a:pathLst>
              <a:path w="2289809" h="2941955">
                <a:moveTo>
                  <a:pt x="1582032" y="2941373"/>
                </a:moveTo>
                <a:lnTo>
                  <a:pt x="1575992" y="2941373"/>
                </a:lnTo>
                <a:lnTo>
                  <a:pt x="1551008" y="2941135"/>
                </a:lnTo>
                <a:lnTo>
                  <a:pt x="1525628" y="2940496"/>
                </a:lnTo>
                <a:lnTo>
                  <a:pt x="1474868" y="2938557"/>
                </a:lnTo>
                <a:lnTo>
                  <a:pt x="1470638" y="2938557"/>
                </a:lnTo>
                <a:lnTo>
                  <a:pt x="1466408" y="2934327"/>
                </a:lnTo>
                <a:lnTo>
                  <a:pt x="1466408" y="2925867"/>
                </a:lnTo>
                <a:lnTo>
                  <a:pt x="1470638" y="2921637"/>
                </a:lnTo>
                <a:lnTo>
                  <a:pt x="1474868" y="2921637"/>
                </a:lnTo>
                <a:lnTo>
                  <a:pt x="1500248" y="2923267"/>
                </a:lnTo>
                <a:lnTo>
                  <a:pt x="1525628" y="2924105"/>
                </a:lnTo>
                <a:lnTo>
                  <a:pt x="1551008" y="2924413"/>
                </a:lnTo>
                <a:lnTo>
                  <a:pt x="1582028" y="2924457"/>
                </a:lnTo>
                <a:lnTo>
                  <a:pt x="1586258" y="2928687"/>
                </a:lnTo>
                <a:lnTo>
                  <a:pt x="1586258" y="2937147"/>
                </a:lnTo>
                <a:lnTo>
                  <a:pt x="1582032" y="2941373"/>
                </a:lnTo>
                <a:close/>
              </a:path>
              <a:path w="2289809" h="2941955">
                <a:moveTo>
                  <a:pt x="1680729" y="2938557"/>
                </a:moveTo>
                <a:lnTo>
                  <a:pt x="1676499" y="2938557"/>
                </a:lnTo>
                <a:lnTo>
                  <a:pt x="1672269" y="2935737"/>
                </a:lnTo>
                <a:lnTo>
                  <a:pt x="1672269" y="2925867"/>
                </a:lnTo>
                <a:lnTo>
                  <a:pt x="1675089" y="2921637"/>
                </a:lnTo>
                <a:lnTo>
                  <a:pt x="1680729" y="2921637"/>
                </a:lnTo>
                <a:lnTo>
                  <a:pt x="1731489" y="2917231"/>
                </a:lnTo>
                <a:lnTo>
                  <a:pt x="1756869" y="2914697"/>
                </a:lnTo>
                <a:lnTo>
                  <a:pt x="1782249" y="2911767"/>
                </a:lnTo>
                <a:lnTo>
                  <a:pt x="1786479" y="2911767"/>
                </a:lnTo>
                <a:lnTo>
                  <a:pt x="1790709" y="2914587"/>
                </a:lnTo>
                <a:lnTo>
                  <a:pt x="1792119" y="2918817"/>
                </a:lnTo>
                <a:lnTo>
                  <a:pt x="1792119" y="2923047"/>
                </a:lnTo>
                <a:lnTo>
                  <a:pt x="1789299" y="2927277"/>
                </a:lnTo>
                <a:lnTo>
                  <a:pt x="1785069" y="2928687"/>
                </a:lnTo>
                <a:lnTo>
                  <a:pt x="1758654" y="2931617"/>
                </a:lnTo>
                <a:lnTo>
                  <a:pt x="1680729" y="2938557"/>
                </a:lnTo>
                <a:close/>
              </a:path>
              <a:path w="2289809" h="2941955">
                <a:moveTo>
                  <a:pt x="1377577" y="2928687"/>
                </a:moveTo>
                <a:lnTo>
                  <a:pt x="1373347" y="2928687"/>
                </a:lnTo>
                <a:lnTo>
                  <a:pt x="1347152" y="2925250"/>
                </a:lnTo>
                <a:lnTo>
                  <a:pt x="1295819" y="2916790"/>
                </a:lnTo>
                <a:lnTo>
                  <a:pt x="1263366" y="2906127"/>
                </a:lnTo>
                <a:lnTo>
                  <a:pt x="1263366" y="2901897"/>
                </a:lnTo>
                <a:lnTo>
                  <a:pt x="1264776" y="2897667"/>
                </a:lnTo>
                <a:lnTo>
                  <a:pt x="1269006" y="2894847"/>
                </a:lnTo>
                <a:lnTo>
                  <a:pt x="1273237" y="2894847"/>
                </a:lnTo>
                <a:lnTo>
                  <a:pt x="1298595" y="2899870"/>
                </a:lnTo>
                <a:lnTo>
                  <a:pt x="1323821" y="2904364"/>
                </a:lnTo>
                <a:lnTo>
                  <a:pt x="1348782" y="2908330"/>
                </a:lnTo>
                <a:lnTo>
                  <a:pt x="1373347" y="2911767"/>
                </a:lnTo>
                <a:lnTo>
                  <a:pt x="1377577" y="2911767"/>
                </a:lnTo>
                <a:lnTo>
                  <a:pt x="1381807" y="2915997"/>
                </a:lnTo>
                <a:lnTo>
                  <a:pt x="1380397" y="2921637"/>
                </a:lnTo>
                <a:lnTo>
                  <a:pt x="1381807" y="2925867"/>
                </a:lnTo>
                <a:lnTo>
                  <a:pt x="1377577" y="2928687"/>
                </a:lnTo>
                <a:close/>
              </a:path>
              <a:path w="2289809" h="2941955">
                <a:moveTo>
                  <a:pt x="1885180" y="2911767"/>
                </a:moveTo>
                <a:lnTo>
                  <a:pt x="1879540" y="2911767"/>
                </a:lnTo>
                <a:lnTo>
                  <a:pt x="1876720" y="2908947"/>
                </a:lnTo>
                <a:lnTo>
                  <a:pt x="1873900" y="2900487"/>
                </a:lnTo>
                <a:lnTo>
                  <a:pt x="1876720" y="2896257"/>
                </a:lnTo>
                <a:lnTo>
                  <a:pt x="1882360" y="2894847"/>
                </a:lnTo>
                <a:lnTo>
                  <a:pt x="1932239" y="2884096"/>
                </a:lnTo>
                <a:lnTo>
                  <a:pt x="1956716" y="2878389"/>
                </a:lnTo>
                <a:lnTo>
                  <a:pt x="1981060" y="2872287"/>
                </a:lnTo>
                <a:lnTo>
                  <a:pt x="1985290" y="2870877"/>
                </a:lnTo>
                <a:lnTo>
                  <a:pt x="1990930" y="2873697"/>
                </a:lnTo>
                <a:lnTo>
                  <a:pt x="1990930" y="2877927"/>
                </a:lnTo>
                <a:lnTo>
                  <a:pt x="1992340" y="2882157"/>
                </a:lnTo>
                <a:lnTo>
                  <a:pt x="1989520" y="2887797"/>
                </a:lnTo>
                <a:lnTo>
                  <a:pt x="1985290" y="2887797"/>
                </a:lnTo>
                <a:lnTo>
                  <a:pt x="1935764" y="2900311"/>
                </a:lnTo>
                <a:lnTo>
                  <a:pt x="1910538" y="2906237"/>
                </a:lnTo>
                <a:lnTo>
                  <a:pt x="1885180" y="2911767"/>
                </a:lnTo>
                <a:close/>
              </a:path>
              <a:path w="2289809" h="2941955">
                <a:moveTo>
                  <a:pt x="1175946" y="2889207"/>
                </a:moveTo>
                <a:lnTo>
                  <a:pt x="1168896" y="2889207"/>
                </a:lnTo>
                <a:lnTo>
                  <a:pt x="1144353" y="2882597"/>
                </a:lnTo>
                <a:lnTo>
                  <a:pt x="1119546" y="2875459"/>
                </a:lnTo>
                <a:lnTo>
                  <a:pt x="1094738" y="2867792"/>
                </a:lnTo>
                <a:lnTo>
                  <a:pt x="1065965" y="2858187"/>
                </a:lnTo>
                <a:lnTo>
                  <a:pt x="1063145" y="2853957"/>
                </a:lnTo>
                <a:lnTo>
                  <a:pt x="1064555" y="2848317"/>
                </a:lnTo>
                <a:lnTo>
                  <a:pt x="1065965" y="2844087"/>
                </a:lnTo>
                <a:lnTo>
                  <a:pt x="1070195" y="2841267"/>
                </a:lnTo>
                <a:lnTo>
                  <a:pt x="1075835" y="2842677"/>
                </a:lnTo>
                <a:lnTo>
                  <a:pt x="1100158" y="2850872"/>
                </a:lnTo>
                <a:lnTo>
                  <a:pt x="1124481" y="2858539"/>
                </a:lnTo>
                <a:lnTo>
                  <a:pt x="1148803" y="2865677"/>
                </a:lnTo>
                <a:lnTo>
                  <a:pt x="1173126" y="2872287"/>
                </a:lnTo>
                <a:lnTo>
                  <a:pt x="1177356" y="2873697"/>
                </a:lnTo>
                <a:lnTo>
                  <a:pt x="1180176" y="2877927"/>
                </a:lnTo>
                <a:lnTo>
                  <a:pt x="1178766" y="2882157"/>
                </a:lnTo>
                <a:lnTo>
                  <a:pt x="1178766" y="2886387"/>
                </a:lnTo>
                <a:lnTo>
                  <a:pt x="1175946" y="2889207"/>
                </a:lnTo>
                <a:close/>
              </a:path>
              <a:path w="2289809" h="2941955">
                <a:moveTo>
                  <a:pt x="2085401" y="2858187"/>
                </a:moveTo>
                <a:lnTo>
                  <a:pt x="2076941" y="2858187"/>
                </a:lnTo>
                <a:lnTo>
                  <a:pt x="2074121" y="2855367"/>
                </a:lnTo>
                <a:lnTo>
                  <a:pt x="2072711" y="2852547"/>
                </a:lnTo>
                <a:lnTo>
                  <a:pt x="2071301" y="2848317"/>
                </a:lnTo>
                <a:lnTo>
                  <a:pt x="2074121" y="2842677"/>
                </a:lnTo>
                <a:lnTo>
                  <a:pt x="2078351" y="2841267"/>
                </a:lnTo>
                <a:lnTo>
                  <a:pt x="2126291" y="2824170"/>
                </a:lnTo>
                <a:lnTo>
                  <a:pt x="2150129" y="2815292"/>
                </a:lnTo>
                <a:lnTo>
                  <a:pt x="2174231" y="2806016"/>
                </a:lnTo>
                <a:lnTo>
                  <a:pt x="2178461" y="2804606"/>
                </a:lnTo>
                <a:lnTo>
                  <a:pt x="2184102" y="2806016"/>
                </a:lnTo>
                <a:lnTo>
                  <a:pt x="2186922" y="2814476"/>
                </a:lnTo>
                <a:lnTo>
                  <a:pt x="2185512" y="2820116"/>
                </a:lnTo>
                <a:lnTo>
                  <a:pt x="2181282" y="2821526"/>
                </a:lnTo>
                <a:lnTo>
                  <a:pt x="2157774" y="2831022"/>
                </a:lnTo>
                <a:lnTo>
                  <a:pt x="2133870" y="2840385"/>
                </a:lnTo>
                <a:lnTo>
                  <a:pt x="2109702" y="2849484"/>
                </a:lnTo>
                <a:lnTo>
                  <a:pt x="2085401" y="2858187"/>
                </a:lnTo>
                <a:close/>
              </a:path>
              <a:path w="2289809" h="2941955">
                <a:moveTo>
                  <a:pt x="981365" y="2822936"/>
                </a:moveTo>
                <a:lnTo>
                  <a:pt x="975725" y="2822936"/>
                </a:lnTo>
                <a:lnTo>
                  <a:pt x="952239" y="2813155"/>
                </a:lnTo>
                <a:lnTo>
                  <a:pt x="928490" y="2802844"/>
                </a:lnTo>
                <a:lnTo>
                  <a:pt x="904740" y="2792004"/>
                </a:lnTo>
                <a:lnTo>
                  <a:pt x="881254" y="2780636"/>
                </a:lnTo>
                <a:lnTo>
                  <a:pt x="877024" y="2779226"/>
                </a:lnTo>
                <a:lnTo>
                  <a:pt x="875614" y="2773586"/>
                </a:lnTo>
                <a:lnTo>
                  <a:pt x="878434" y="2765126"/>
                </a:lnTo>
                <a:lnTo>
                  <a:pt x="884074" y="2763716"/>
                </a:lnTo>
                <a:lnTo>
                  <a:pt x="888304" y="2765126"/>
                </a:lnTo>
                <a:lnTo>
                  <a:pt x="911570" y="2776494"/>
                </a:lnTo>
                <a:lnTo>
                  <a:pt x="934835" y="2787334"/>
                </a:lnTo>
                <a:lnTo>
                  <a:pt x="958100" y="2797644"/>
                </a:lnTo>
                <a:lnTo>
                  <a:pt x="981365" y="2807426"/>
                </a:lnTo>
                <a:lnTo>
                  <a:pt x="985595" y="2808836"/>
                </a:lnTo>
                <a:lnTo>
                  <a:pt x="988415" y="2814476"/>
                </a:lnTo>
                <a:lnTo>
                  <a:pt x="985595" y="2818706"/>
                </a:lnTo>
                <a:lnTo>
                  <a:pt x="984185" y="2821526"/>
                </a:lnTo>
                <a:lnTo>
                  <a:pt x="981365" y="2822936"/>
                </a:lnTo>
                <a:close/>
              </a:path>
              <a:path w="2289809" h="2941955">
                <a:moveTo>
                  <a:pt x="2277162" y="2779226"/>
                </a:moveTo>
                <a:lnTo>
                  <a:pt x="2268702" y="2779226"/>
                </a:lnTo>
                <a:lnTo>
                  <a:pt x="2265882" y="2777816"/>
                </a:lnTo>
                <a:lnTo>
                  <a:pt x="2264472" y="2774996"/>
                </a:lnTo>
                <a:lnTo>
                  <a:pt x="2263062" y="2770766"/>
                </a:lnTo>
                <a:lnTo>
                  <a:pt x="2264472" y="2765126"/>
                </a:lnTo>
                <a:lnTo>
                  <a:pt x="2268702" y="2763716"/>
                </a:lnTo>
                <a:lnTo>
                  <a:pt x="2289498" y="2752909"/>
                </a:lnTo>
                <a:lnTo>
                  <a:pt x="2289498" y="2772695"/>
                </a:lnTo>
                <a:lnTo>
                  <a:pt x="2277162" y="2779226"/>
                </a:lnTo>
                <a:close/>
              </a:path>
              <a:path w="2289809" h="2941955">
                <a:moveTo>
                  <a:pt x="796654" y="2732696"/>
                </a:moveTo>
                <a:lnTo>
                  <a:pt x="791014" y="2732696"/>
                </a:lnTo>
                <a:lnTo>
                  <a:pt x="789604" y="2731286"/>
                </a:lnTo>
                <a:lnTo>
                  <a:pt x="767418" y="2718332"/>
                </a:lnTo>
                <a:lnTo>
                  <a:pt x="745365" y="2704848"/>
                </a:lnTo>
                <a:lnTo>
                  <a:pt x="723576" y="2690836"/>
                </a:lnTo>
                <a:lnTo>
                  <a:pt x="702183" y="2676296"/>
                </a:lnTo>
                <a:lnTo>
                  <a:pt x="697953" y="2673476"/>
                </a:lnTo>
                <a:lnTo>
                  <a:pt x="696543" y="2667836"/>
                </a:lnTo>
                <a:lnTo>
                  <a:pt x="699363" y="2665016"/>
                </a:lnTo>
                <a:lnTo>
                  <a:pt x="702183" y="2660786"/>
                </a:lnTo>
                <a:lnTo>
                  <a:pt x="707823" y="2659376"/>
                </a:lnTo>
                <a:lnTo>
                  <a:pt x="710643" y="2662196"/>
                </a:lnTo>
                <a:lnTo>
                  <a:pt x="732014" y="2675921"/>
                </a:lnTo>
                <a:lnTo>
                  <a:pt x="753649" y="2689515"/>
                </a:lnTo>
                <a:lnTo>
                  <a:pt x="775283" y="2702843"/>
                </a:lnTo>
                <a:lnTo>
                  <a:pt x="796654" y="2715776"/>
                </a:lnTo>
                <a:lnTo>
                  <a:pt x="800884" y="2718596"/>
                </a:lnTo>
                <a:lnTo>
                  <a:pt x="802294" y="2722826"/>
                </a:lnTo>
                <a:lnTo>
                  <a:pt x="799474" y="2727056"/>
                </a:lnTo>
                <a:lnTo>
                  <a:pt x="799474" y="2731286"/>
                </a:lnTo>
                <a:lnTo>
                  <a:pt x="796654" y="2732696"/>
                </a:lnTo>
                <a:close/>
              </a:path>
              <a:path w="2289809" h="2941955">
                <a:moveTo>
                  <a:pt x="626043" y="2618485"/>
                </a:moveTo>
                <a:lnTo>
                  <a:pt x="618993" y="2618485"/>
                </a:lnTo>
                <a:lnTo>
                  <a:pt x="617583" y="2617075"/>
                </a:lnTo>
                <a:lnTo>
                  <a:pt x="577398" y="2585174"/>
                </a:lnTo>
                <a:lnTo>
                  <a:pt x="557305" y="2568893"/>
                </a:lnTo>
                <a:lnTo>
                  <a:pt x="537212" y="2552215"/>
                </a:lnTo>
                <a:lnTo>
                  <a:pt x="532982" y="2549395"/>
                </a:lnTo>
                <a:lnTo>
                  <a:pt x="532982" y="2543755"/>
                </a:lnTo>
                <a:lnTo>
                  <a:pt x="538622" y="2535295"/>
                </a:lnTo>
                <a:lnTo>
                  <a:pt x="544262" y="2535295"/>
                </a:lnTo>
                <a:lnTo>
                  <a:pt x="548493" y="2538115"/>
                </a:lnTo>
                <a:lnTo>
                  <a:pt x="567770" y="2554793"/>
                </a:lnTo>
                <a:lnTo>
                  <a:pt x="587444" y="2571074"/>
                </a:lnTo>
                <a:lnTo>
                  <a:pt x="607382" y="2587091"/>
                </a:lnTo>
                <a:lnTo>
                  <a:pt x="627453" y="2602975"/>
                </a:lnTo>
                <a:lnTo>
                  <a:pt x="631683" y="2605795"/>
                </a:lnTo>
                <a:lnTo>
                  <a:pt x="631683" y="2611435"/>
                </a:lnTo>
                <a:lnTo>
                  <a:pt x="628863" y="2614255"/>
                </a:lnTo>
                <a:lnTo>
                  <a:pt x="628863" y="2617075"/>
                </a:lnTo>
                <a:lnTo>
                  <a:pt x="626043" y="2618485"/>
                </a:lnTo>
                <a:close/>
              </a:path>
              <a:path w="2289809" h="2941955">
                <a:moveTo>
                  <a:pt x="470942" y="2483125"/>
                </a:moveTo>
                <a:lnTo>
                  <a:pt x="466712" y="2483125"/>
                </a:lnTo>
                <a:lnTo>
                  <a:pt x="463892" y="2480305"/>
                </a:lnTo>
                <a:lnTo>
                  <a:pt x="428113" y="2443468"/>
                </a:lnTo>
                <a:lnTo>
                  <a:pt x="393392" y="2405574"/>
                </a:lnTo>
                <a:lnTo>
                  <a:pt x="390572" y="2401344"/>
                </a:lnTo>
                <a:lnTo>
                  <a:pt x="390572" y="2397114"/>
                </a:lnTo>
                <a:lnTo>
                  <a:pt x="394802" y="2392884"/>
                </a:lnTo>
                <a:lnTo>
                  <a:pt x="399032" y="2390064"/>
                </a:lnTo>
                <a:lnTo>
                  <a:pt x="403262" y="2390064"/>
                </a:lnTo>
                <a:lnTo>
                  <a:pt x="407492" y="2394294"/>
                </a:lnTo>
                <a:lnTo>
                  <a:pt x="424654" y="2413307"/>
                </a:lnTo>
                <a:lnTo>
                  <a:pt x="442213" y="2432188"/>
                </a:lnTo>
                <a:lnTo>
                  <a:pt x="460037" y="2450805"/>
                </a:lnTo>
                <a:lnTo>
                  <a:pt x="477992" y="2469025"/>
                </a:lnTo>
                <a:lnTo>
                  <a:pt x="480812" y="2471845"/>
                </a:lnTo>
                <a:lnTo>
                  <a:pt x="480812" y="2477485"/>
                </a:lnTo>
                <a:lnTo>
                  <a:pt x="477992" y="2481715"/>
                </a:lnTo>
                <a:lnTo>
                  <a:pt x="473762" y="2481715"/>
                </a:lnTo>
                <a:lnTo>
                  <a:pt x="470942" y="2483125"/>
                </a:lnTo>
                <a:close/>
              </a:path>
              <a:path w="2289809" h="2941955">
                <a:moveTo>
                  <a:pt x="335581" y="2329434"/>
                </a:moveTo>
                <a:lnTo>
                  <a:pt x="331351" y="2329434"/>
                </a:lnTo>
                <a:lnTo>
                  <a:pt x="328531" y="2328024"/>
                </a:lnTo>
                <a:lnTo>
                  <a:pt x="296277" y="2285547"/>
                </a:lnTo>
                <a:lnTo>
                  <a:pt x="266491" y="2243423"/>
                </a:lnTo>
                <a:lnTo>
                  <a:pt x="263671" y="2239193"/>
                </a:lnTo>
                <a:lnTo>
                  <a:pt x="265081" y="2233553"/>
                </a:lnTo>
                <a:lnTo>
                  <a:pt x="269311" y="2232143"/>
                </a:lnTo>
                <a:lnTo>
                  <a:pt x="273541" y="2229323"/>
                </a:lnTo>
                <a:lnTo>
                  <a:pt x="279181" y="2230733"/>
                </a:lnTo>
                <a:lnTo>
                  <a:pt x="280591" y="2234963"/>
                </a:lnTo>
                <a:lnTo>
                  <a:pt x="294801" y="2256091"/>
                </a:lnTo>
                <a:lnTo>
                  <a:pt x="309672" y="2277087"/>
                </a:lnTo>
                <a:lnTo>
                  <a:pt x="324808" y="2297819"/>
                </a:lnTo>
                <a:lnTo>
                  <a:pt x="339811" y="2318154"/>
                </a:lnTo>
                <a:lnTo>
                  <a:pt x="342631" y="2322384"/>
                </a:lnTo>
                <a:lnTo>
                  <a:pt x="342631" y="2326614"/>
                </a:lnTo>
                <a:lnTo>
                  <a:pt x="340516" y="2328024"/>
                </a:lnTo>
                <a:lnTo>
                  <a:pt x="336991" y="2328024"/>
                </a:lnTo>
                <a:lnTo>
                  <a:pt x="335581" y="2329434"/>
                </a:lnTo>
                <a:close/>
              </a:path>
              <a:path w="2289809" h="2941955">
                <a:moveTo>
                  <a:pt x="338401" y="2329434"/>
                </a:moveTo>
                <a:lnTo>
                  <a:pt x="336991" y="2328024"/>
                </a:lnTo>
                <a:lnTo>
                  <a:pt x="340516" y="2328024"/>
                </a:lnTo>
                <a:lnTo>
                  <a:pt x="338401" y="2329434"/>
                </a:lnTo>
                <a:close/>
              </a:path>
              <a:path w="2289809" h="2941955">
                <a:moveTo>
                  <a:pt x="224191" y="2158823"/>
                </a:moveTo>
                <a:lnTo>
                  <a:pt x="217141" y="2158823"/>
                </a:lnTo>
                <a:lnTo>
                  <a:pt x="214321" y="2157413"/>
                </a:lnTo>
                <a:lnTo>
                  <a:pt x="212911" y="2154593"/>
                </a:lnTo>
                <a:lnTo>
                  <a:pt x="200243" y="2132165"/>
                </a:lnTo>
                <a:lnTo>
                  <a:pt x="187707" y="2109473"/>
                </a:lnTo>
                <a:lnTo>
                  <a:pt x="175435" y="2086780"/>
                </a:lnTo>
                <a:lnTo>
                  <a:pt x="163560" y="2064352"/>
                </a:lnTo>
                <a:lnTo>
                  <a:pt x="162150" y="2060122"/>
                </a:lnTo>
                <a:lnTo>
                  <a:pt x="163560" y="2054482"/>
                </a:lnTo>
                <a:lnTo>
                  <a:pt x="172020" y="2051662"/>
                </a:lnTo>
                <a:lnTo>
                  <a:pt x="177660" y="2053072"/>
                </a:lnTo>
                <a:lnTo>
                  <a:pt x="179070" y="2057302"/>
                </a:lnTo>
                <a:lnTo>
                  <a:pt x="202512" y="2102423"/>
                </a:lnTo>
                <a:lnTo>
                  <a:pt x="214563" y="2125115"/>
                </a:lnTo>
                <a:lnTo>
                  <a:pt x="227011" y="2147543"/>
                </a:lnTo>
                <a:lnTo>
                  <a:pt x="229831" y="2151773"/>
                </a:lnTo>
                <a:lnTo>
                  <a:pt x="228421" y="2157413"/>
                </a:lnTo>
                <a:lnTo>
                  <a:pt x="224191" y="2158823"/>
                </a:lnTo>
                <a:close/>
              </a:path>
              <a:path w="2289809" h="2941955">
                <a:moveTo>
                  <a:pt x="132540" y="1975522"/>
                </a:moveTo>
                <a:lnTo>
                  <a:pt x="125490" y="1975522"/>
                </a:lnTo>
                <a:lnTo>
                  <a:pt x="121260" y="1974112"/>
                </a:lnTo>
                <a:lnTo>
                  <a:pt x="119850" y="1969882"/>
                </a:lnTo>
                <a:lnTo>
                  <a:pt x="110355" y="1946374"/>
                </a:lnTo>
                <a:lnTo>
                  <a:pt x="100991" y="1922470"/>
                </a:lnTo>
                <a:lnTo>
                  <a:pt x="91892" y="1898302"/>
                </a:lnTo>
                <a:lnTo>
                  <a:pt x="83190" y="1874001"/>
                </a:lnTo>
                <a:lnTo>
                  <a:pt x="81780" y="1869771"/>
                </a:lnTo>
                <a:lnTo>
                  <a:pt x="84600" y="1864131"/>
                </a:lnTo>
                <a:lnTo>
                  <a:pt x="93060" y="1861311"/>
                </a:lnTo>
                <a:lnTo>
                  <a:pt x="98700" y="1864131"/>
                </a:lnTo>
                <a:lnTo>
                  <a:pt x="100110" y="1868361"/>
                </a:lnTo>
                <a:lnTo>
                  <a:pt x="108614" y="1892464"/>
                </a:lnTo>
                <a:lnTo>
                  <a:pt x="117383" y="1916302"/>
                </a:lnTo>
                <a:lnTo>
                  <a:pt x="126680" y="1940139"/>
                </a:lnTo>
                <a:lnTo>
                  <a:pt x="136770" y="1964242"/>
                </a:lnTo>
                <a:lnTo>
                  <a:pt x="138180" y="1968472"/>
                </a:lnTo>
                <a:lnTo>
                  <a:pt x="136770" y="1974112"/>
                </a:lnTo>
                <a:lnTo>
                  <a:pt x="132540" y="1975522"/>
                </a:lnTo>
                <a:close/>
              </a:path>
              <a:path w="2289809" h="2941955">
                <a:moveTo>
                  <a:pt x="67680" y="1780941"/>
                </a:moveTo>
                <a:lnTo>
                  <a:pt x="57810" y="1780941"/>
                </a:lnTo>
                <a:lnTo>
                  <a:pt x="54990" y="1778121"/>
                </a:lnTo>
                <a:lnTo>
                  <a:pt x="41066" y="1725774"/>
                </a:lnTo>
                <a:lnTo>
                  <a:pt x="29610" y="1675190"/>
                </a:lnTo>
                <a:lnTo>
                  <a:pt x="28200" y="1670960"/>
                </a:lnTo>
                <a:lnTo>
                  <a:pt x="31020" y="1666730"/>
                </a:lnTo>
                <a:lnTo>
                  <a:pt x="36660" y="1665320"/>
                </a:lnTo>
                <a:lnTo>
                  <a:pt x="40890" y="1663910"/>
                </a:lnTo>
                <a:lnTo>
                  <a:pt x="45120" y="1666730"/>
                </a:lnTo>
                <a:lnTo>
                  <a:pt x="46530" y="1672370"/>
                </a:lnTo>
                <a:lnTo>
                  <a:pt x="51839" y="1697508"/>
                </a:lnTo>
                <a:lnTo>
                  <a:pt x="57281" y="1722249"/>
                </a:lnTo>
                <a:lnTo>
                  <a:pt x="62987" y="1746726"/>
                </a:lnTo>
                <a:lnTo>
                  <a:pt x="69090" y="1771071"/>
                </a:lnTo>
                <a:lnTo>
                  <a:pt x="70500" y="1775301"/>
                </a:lnTo>
                <a:lnTo>
                  <a:pt x="67680" y="1780941"/>
                </a:lnTo>
                <a:close/>
              </a:path>
              <a:path w="2289809" h="2941955">
                <a:moveTo>
                  <a:pt x="22560" y="1580720"/>
                </a:moveTo>
                <a:lnTo>
                  <a:pt x="18330" y="1580720"/>
                </a:lnTo>
                <a:lnTo>
                  <a:pt x="14100" y="1577900"/>
                </a:lnTo>
                <a:lnTo>
                  <a:pt x="14100" y="1573670"/>
                </a:lnTo>
                <a:lnTo>
                  <a:pt x="10971" y="1548069"/>
                </a:lnTo>
                <a:lnTo>
                  <a:pt x="8107" y="1522204"/>
                </a:lnTo>
                <a:lnTo>
                  <a:pt x="5758" y="1496119"/>
                </a:lnTo>
                <a:lnTo>
                  <a:pt x="4230" y="1470739"/>
                </a:lnTo>
                <a:lnTo>
                  <a:pt x="4230" y="1466509"/>
                </a:lnTo>
                <a:lnTo>
                  <a:pt x="7050" y="1462279"/>
                </a:lnTo>
                <a:lnTo>
                  <a:pt x="16920" y="1462279"/>
                </a:lnTo>
                <a:lnTo>
                  <a:pt x="21150" y="1465099"/>
                </a:lnTo>
                <a:lnTo>
                  <a:pt x="21150" y="1470739"/>
                </a:lnTo>
                <a:lnTo>
                  <a:pt x="23306" y="1496340"/>
                </a:lnTo>
                <a:lnTo>
                  <a:pt x="25626" y="1522204"/>
                </a:lnTo>
                <a:lnTo>
                  <a:pt x="28089" y="1546879"/>
                </a:lnTo>
                <a:lnTo>
                  <a:pt x="31020" y="1572260"/>
                </a:lnTo>
                <a:lnTo>
                  <a:pt x="31020" y="1575080"/>
                </a:lnTo>
                <a:lnTo>
                  <a:pt x="28200" y="1579310"/>
                </a:lnTo>
                <a:lnTo>
                  <a:pt x="22560" y="1580720"/>
                </a:lnTo>
                <a:close/>
              </a:path>
              <a:path w="2289809" h="2941955">
                <a:moveTo>
                  <a:pt x="14100" y="1376269"/>
                </a:moveTo>
                <a:lnTo>
                  <a:pt x="4230" y="1376269"/>
                </a:lnTo>
                <a:lnTo>
                  <a:pt x="0" y="1372039"/>
                </a:lnTo>
                <a:lnTo>
                  <a:pt x="925" y="1314404"/>
                </a:lnTo>
                <a:lnTo>
                  <a:pt x="2820" y="1264878"/>
                </a:lnTo>
                <a:lnTo>
                  <a:pt x="2820" y="1260648"/>
                </a:lnTo>
                <a:lnTo>
                  <a:pt x="7050" y="1256418"/>
                </a:lnTo>
                <a:lnTo>
                  <a:pt x="15510" y="1256418"/>
                </a:lnTo>
                <a:lnTo>
                  <a:pt x="19740" y="1260648"/>
                </a:lnTo>
                <a:lnTo>
                  <a:pt x="19740" y="1264878"/>
                </a:lnTo>
                <a:lnTo>
                  <a:pt x="18675" y="1290258"/>
                </a:lnTo>
                <a:lnTo>
                  <a:pt x="17801" y="1314404"/>
                </a:lnTo>
                <a:lnTo>
                  <a:pt x="17162" y="1339630"/>
                </a:lnTo>
                <a:lnTo>
                  <a:pt x="16920" y="1364988"/>
                </a:lnTo>
                <a:lnTo>
                  <a:pt x="16920" y="1372039"/>
                </a:lnTo>
                <a:lnTo>
                  <a:pt x="14100" y="1376269"/>
                </a:lnTo>
                <a:close/>
              </a:path>
              <a:path w="2289809" h="2941955">
                <a:moveTo>
                  <a:pt x="26790" y="1171817"/>
                </a:moveTo>
                <a:lnTo>
                  <a:pt x="16920" y="1171817"/>
                </a:lnTo>
                <a:lnTo>
                  <a:pt x="14100" y="1167587"/>
                </a:lnTo>
                <a:lnTo>
                  <a:pt x="14100" y="1161947"/>
                </a:lnTo>
                <a:lnTo>
                  <a:pt x="17536" y="1136567"/>
                </a:lnTo>
                <a:lnTo>
                  <a:pt x="25997" y="1085807"/>
                </a:lnTo>
                <a:lnTo>
                  <a:pt x="36660" y="1053377"/>
                </a:lnTo>
                <a:lnTo>
                  <a:pt x="40890" y="1053377"/>
                </a:lnTo>
                <a:lnTo>
                  <a:pt x="45120" y="1054787"/>
                </a:lnTo>
                <a:lnTo>
                  <a:pt x="47940" y="1059017"/>
                </a:lnTo>
                <a:lnTo>
                  <a:pt x="47940" y="1063247"/>
                </a:lnTo>
                <a:lnTo>
                  <a:pt x="42917" y="1088605"/>
                </a:lnTo>
                <a:lnTo>
                  <a:pt x="38422" y="1113831"/>
                </a:lnTo>
                <a:lnTo>
                  <a:pt x="34457" y="1138792"/>
                </a:lnTo>
                <a:lnTo>
                  <a:pt x="31020" y="1163357"/>
                </a:lnTo>
                <a:lnTo>
                  <a:pt x="29610" y="1167587"/>
                </a:lnTo>
                <a:lnTo>
                  <a:pt x="26790" y="1171817"/>
                </a:lnTo>
                <a:close/>
              </a:path>
              <a:path w="2289809" h="2941955">
                <a:moveTo>
                  <a:pt x="64860" y="970186"/>
                </a:moveTo>
                <a:lnTo>
                  <a:pt x="59220" y="970186"/>
                </a:lnTo>
                <a:lnTo>
                  <a:pt x="54990" y="968776"/>
                </a:lnTo>
                <a:lnTo>
                  <a:pt x="52170" y="964546"/>
                </a:lnTo>
                <a:lnTo>
                  <a:pt x="53580" y="958906"/>
                </a:lnTo>
                <a:lnTo>
                  <a:pt x="67327" y="909556"/>
                </a:lnTo>
                <a:lnTo>
                  <a:pt x="84600" y="855976"/>
                </a:lnTo>
                <a:lnTo>
                  <a:pt x="88830" y="853156"/>
                </a:lnTo>
                <a:lnTo>
                  <a:pt x="94470" y="855976"/>
                </a:lnTo>
                <a:lnTo>
                  <a:pt x="98700" y="857386"/>
                </a:lnTo>
                <a:lnTo>
                  <a:pt x="101520" y="861616"/>
                </a:lnTo>
                <a:lnTo>
                  <a:pt x="100110" y="867256"/>
                </a:lnTo>
                <a:lnTo>
                  <a:pt x="91914" y="891578"/>
                </a:lnTo>
                <a:lnTo>
                  <a:pt x="84247" y="915901"/>
                </a:lnTo>
                <a:lnTo>
                  <a:pt x="77109" y="940224"/>
                </a:lnTo>
                <a:lnTo>
                  <a:pt x="70500" y="964546"/>
                </a:lnTo>
                <a:lnTo>
                  <a:pt x="69090" y="967366"/>
                </a:lnTo>
                <a:lnTo>
                  <a:pt x="64860" y="970186"/>
                </a:lnTo>
                <a:close/>
              </a:path>
              <a:path w="2289809" h="2941955">
                <a:moveTo>
                  <a:pt x="131130" y="775605"/>
                </a:moveTo>
                <a:lnTo>
                  <a:pt x="124080" y="775605"/>
                </a:lnTo>
                <a:lnTo>
                  <a:pt x="119850" y="774195"/>
                </a:lnTo>
                <a:lnTo>
                  <a:pt x="117030" y="768555"/>
                </a:lnTo>
                <a:lnTo>
                  <a:pt x="119850" y="764325"/>
                </a:lnTo>
                <a:lnTo>
                  <a:pt x="129632" y="740840"/>
                </a:lnTo>
                <a:lnTo>
                  <a:pt x="139943" y="717090"/>
                </a:lnTo>
                <a:lnTo>
                  <a:pt x="150782" y="693340"/>
                </a:lnTo>
                <a:lnTo>
                  <a:pt x="162150" y="669855"/>
                </a:lnTo>
                <a:lnTo>
                  <a:pt x="163560" y="665625"/>
                </a:lnTo>
                <a:lnTo>
                  <a:pt x="169200" y="664215"/>
                </a:lnTo>
                <a:lnTo>
                  <a:pt x="177660" y="667035"/>
                </a:lnTo>
                <a:lnTo>
                  <a:pt x="179070" y="672675"/>
                </a:lnTo>
                <a:lnTo>
                  <a:pt x="177660" y="676905"/>
                </a:lnTo>
                <a:lnTo>
                  <a:pt x="166292" y="700170"/>
                </a:lnTo>
                <a:lnTo>
                  <a:pt x="155453" y="723435"/>
                </a:lnTo>
                <a:lnTo>
                  <a:pt x="145142" y="746700"/>
                </a:lnTo>
                <a:lnTo>
                  <a:pt x="135360" y="769965"/>
                </a:lnTo>
                <a:lnTo>
                  <a:pt x="133950" y="774195"/>
                </a:lnTo>
                <a:lnTo>
                  <a:pt x="131130" y="775605"/>
                </a:lnTo>
                <a:close/>
              </a:path>
              <a:path w="2289809" h="2941955">
                <a:moveTo>
                  <a:pt x="221371" y="590894"/>
                </a:moveTo>
                <a:lnTo>
                  <a:pt x="214321" y="590894"/>
                </a:lnTo>
                <a:lnTo>
                  <a:pt x="212911" y="589484"/>
                </a:lnTo>
                <a:lnTo>
                  <a:pt x="208681" y="586664"/>
                </a:lnTo>
                <a:lnTo>
                  <a:pt x="207271" y="582434"/>
                </a:lnTo>
                <a:lnTo>
                  <a:pt x="210091" y="578204"/>
                </a:lnTo>
                <a:lnTo>
                  <a:pt x="223045" y="556019"/>
                </a:lnTo>
                <a:lnTo>
                  <a:pt x="236528" y="533965"/>
                </a:lnTo>
                <a:lnTo>
                  <a:pt x="250540" y="512176"/>
                </a:lnTo>
                <a:lnTo>
                  <a:pt x="265081" y="490784"/>
                </a:lnTo>
                <a:lnTo>
                  <a:pt x="267901" y="486554"/>
                </a:lnTo>
                <a:lnTo>
                  <a:pt x="273541" y="485144"/>
                </a:lnTo>
                <a:lnTo>
                  <a:pt x="276361" y="487964"/>
                </a:lnTo>
                <a:lnTo>
                  <a:pt x="280591" y="490784"/>
                </a:lnTo>
                <a:lnTo>
                  <a:pt x="282001" y="496424"/>
                </a:lnTo>
                <a:lnTo>
                  <a:pt x="279181" y="499244"/>
                </a:lnTo>
                <a:lnTo>
                  <a:pt x="265455" y="520636"/>
                </a:lnTo>
                <a:lnTo>
                  <a:pt x="251862" y="542425"/>
                </a:lnTo>
                <a:lnTo>
                  <a:pt x="238533" y="564479"/>
                </a:lnTo>
                <a:lnTo>
                  <a:pt x="225601" y="586664"/>
                </a:lnTo>
                <a:lnTo>
                  <a:pt x="224191" y="589484"/>
                </a:lnTo>
                <a:lnTo>
                  <a:pt x="221371" y="590894"/>
                </a:lnTo>
                <a:close/>
              </a:path>
              <a:path w="2289809" h="2941955">
                <a:moveTo>
                  <a:pt x="336991" y="420283"/>
                </a:moveTo>
                <a:lnTo>
                  <a:pt x="327121" y="420283"/>
                </a:lnTo>
                <a:lnTo>
                  <a:pt x="325711" y="418873"/>
                </a:lnTo>
                <a:lnTo>
                  <a:pt x="321481" y="416053"/>
                </a:lnTo>
                <a:lnTo>
                  <a:pt x="321481" y="410413"/>
                </a:lnTo>
                <a:lnTo>
                  <a:pt x="324301" y="407593"/>
                </a:lnTo>
                <a:lnTo>
                  <a:pt x="340186" y="387501"/>
                </a:lnTo>
                <a:lnTo>
                  <a:pt x="356203" y="367408"/>
                </a:lnTo>
                <a:lnTo>
                  <a:pt x="372484" y="347315"/>
                </a:lnTo>
                <a:lnTo>
                  <a:pt x="389162" y="327223"/>
                </a:lnTo>
                <a:lnTo>
                  <a:pt x="391982" y="322993"/>
                </a:lnTo>
                <a:lnTo>
                  <a:pt x="397622" y="322993"/>
                </a:lnTo>
                <a:lnTo>
                  <a:pt x="406082" y="328633"/>
                </a:lnTo>
                <a:lnTo>
                  <a:pt x="406082" y="334273"/>
                </a:lnTo>
                <a:lnTo>
                  <a:pt x="403262" y="338503"/>
                </a:lnTo>
                <a:lnTo>
                  <a:pt x="386584" y="357780"/>
                </a:lnTo>
                <a:lnTo>
                  <a:pt x="370303" y="377454"/>
                </a:lnTo>
                <a:lnTo>
                  <a:pt x="354286" y="397393"/>
                </a:lnTo>
                <a:lnTo>
                  <a:pt x="338401" y="417463"/>
                </a:lnTo>
                <a:lnTo>
                  <a:pt x="336991" y="420283"/>
                </a:lnTo>
                <a:close/>
              </a:path>
              <a:path w="2289809" h="2941955">
                <a:moveTo>
                  <a:pt x="469532" y="266592"/>
                </a:moveTo>
                <a:lnTo>
                  <a:pt x="463892" y="266592"/>
                </a:lnTo>
                <a:lnTo>
                  <a:pt x="458252" y="260952"/>
                </a:lnTo>
                <a:lnTo>
                  <a:pt x="458252" y="255312"/>
                </a:lnTo>
                <a:lnTo>
                  <a:pt x="461072" y="251082"/>
                </a:lnTo>
                <a:lnTo>
                  <a:pt x="497908" y="215303"/>
                </a:lnTo>
                <a:lnTo>
                  <a:pt x="535802" y="180582"/>
                </a:lnTo>
                <a:lnTo>
                  <a:pt x="540032" y="177762"/>
                </a:lnTo>
                <a:lnTo>
                  <a:pt x="544262" y="177762"/>
                </a:lnTo>
                <a:lnTo>
                  <a:pt x="551313" y="184812"/>
                </a:lnTo>
                <a:lnTo>
                  <a:pt x="551313" y="190452"/>
                </a:lnTo>
                <a:lnTo>
                  <a:pt x="547083" y="194682"/>
                </a:lnTo>
                <a:lnTo>
                  <a:pt x="528069" y="211844"/>
                </a:lnTo>
                <a:lnTo>
                  <a:pt x="509189" y="229403"/>
                </a:lnTo>
                <a:lnTo>
                  <a:pt x="490572" y="247227"/>
                </a:lnTo>
                <a:lnTo>
                  <a:pt x="472352" y="265182"/>
                </a:lnTo>
                <a:lnTo>
                  <a:pt x="470942" y="265182"/>
                </a:lnTo>
                <a:lnTo>
                  <a:pt x="469532" y="266592"/>
                </a:lnTo>
                <a:close/>
              </a:path>
              <a:path w="2289809" h="2941955">
                <a:moveTo>
                  <a:pt x="624633" y="131232"/>
                </a:moveTo>
                <a:lnTo>
                  <a:pt x="617583" y="131232"/>
                </a:lnTo>
                <a:lnTo>
                  <a:pt x="614763" y="129822"/>
                </a:lnTo>
                <a:lnTo>
                  <a:pt x="613353" y="128412"/>
                </a:lnTo>
                <a:lnTo>
                  <a:pt x="610533" y="124182"/>
                </a:lnTo>
                <a:lnTo>
                  <a:pt x="610533" y="119952"/>
                </a:lnTo>
                <a:lnTo>
                  <a:pt x="614763" y="117132"/>
                </a:lnTo>
                <a:lnTo>
                  <a:pt x="635098" y="101511"/>
                </a:lnTo>
                <a:lnTo>
                  <a:pt x="655829" y="86288"/>
                </a:lnTo>
                <a:lnTo>
                  <a:pt x="676825" y="71328"/>
                </a:lnTo>
                <a:lnTo>
                  <a:pt x="697953" y="56501"/>
                </a:lnTo>
                <a:lnTo>
                  <a:pt x="702183" y="53681"/>
                </a:lnTo>
                <a:lnTo>
                  <a:pt x="707823" y="55091"/>
                </a:lnTo>
                <a:lnTo>
                  <a:pt x="709233" y="59321"/>
                </a:lnTo>
                <a:lnTo>
                  <a:pt x="712053" y="63551"/>
                </a:lnTo>
                <a:lnTo>
                  <a:pt x="710643" y="69191"/>
                </a:lnTo>
                <a:lnTo>
                  <a:pt x="706413" y="70601"/>
                </a:lnTo>
                <a:lnTo>
                  <a:pt x="685285" y="84812"/>
                </a:lnTo>
                <a:lnTo>
                  <a:pt x="664289" y="99683"/>
                </a:lnTo>
                <a:lnTo>
                  <a:pt x="623223" y="129822"/>
                </a:lnTo>
                <a:lnTo>
                  <a:pt x="624633" y="131232"/>
                </a:lnTo>
                <a:close/>
              </a:path>
              <a:path w="2289809" h="2941955">
                <a:moveTo>
                  <a:pt x="793834" y="17021"/>
                </a:moveTo>
                <a:lnTo>
                  <a:pt x="788194" y="17021"/>
                </a:lnTo>
                <a:lnTo>
                  <a:pt x="785374" y="15611"/>
                </a:lnTo>
                <a:lnTo>
                  <a:pt x="783964" y="12791"/>
                </a:lnTo>
                <a:lnTo>
                  <a:pt x="781144" y="8561"/>
                </a:lnTo>
                <a:lnTo>
                  <a:pt x="782554" y="2921"/>
                </a:lnTo>
                <a:lnTo>
                  <a:pt x="786784" y="1511"/>
                </a:lnTo>
                <a:lnTo>
                  <a:pt x="789460" y="0"/>
                </a:lnTo>
                <a:lnTo>
                  <a:pt x="821934" y="0"/>
                </a:lnTo>
                <a:lnTo>
                  <a:pt x="816064" y="3163"/>
                </a:lnTo>
                <a:lnTo>
                  <a:pt x="793834" y="15611"/>
                </a:lnTo>
                <a:lnTo>
                  <a:pt x="793834" y="17021"/>
                </a:lnTo>
                <a:close/>
              </a:path>
            </a:pathLst>
          </a:custGeom>
          <a:solidFill>
            <a:srgbClr val="000000">
              <a:alpha val="68629"/>
            </a:srgbClr>
          </a:solidFill>
        </p:spPr>
        <p:txBody>
          <a:bodyPr wrap="square" lIns="0" tIns="0" rIns="0" bIns="0" rtlCol="0"/>
          <a:lstStyle/>
          <a:p>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76237" y="0"/>
            <a:ext cx="3622040" cy="10287000"/>
          </a:xfrm>
          <a:custGeom>
            <a:avLst/>
            <a:gdLst/>
            <a:ahLst/>
            <a:cxnLst/>
            <a:rect l="l" t="t" r="r" b="b"/>
            <a:pathLst>
              <a:path w="3622040" h="10287000">
                <a:moveTo>
                  <a:pt x="3621697" y="10287000"/>
                </a:moveTo>
                <a:lnTo>
                  <a:pt x="1111619" y="10287000"/>
                </a:lnTo>
                <a:lnTo>
                  <a:pt x="0" y="0"/>
                </a:lnTo>
                <a:lnTo>
                  <a:pt x="2510077" y="0"/>
                </a:lnTo>
                <a:lnTo>
                  <a:pt x="3621697" y="10287000"/>
                </a:lnTo>
                <a:close/>
              </a:path>
            </a:pathLst>
          </a:custGeom>
          <a:solidFill>
            <a:srgbClr val="002629"/>
          </a:solidFill>
        </p:spPr>
        <p:txBody>
          <a:bodyPr wrap="square" lIns="0" tIns="0" rIns="0" bIns="0" rtlCol="0"/>
          <a:lstStyle/>
          <a:p>
            <a:endParaRPr dirty="0"/>
          </a:p>
        </p:txBody>
      </p:sp>
      <p:sp>
        <p:nvSpPr>
          <p:cNvPr id="3" name="object 3"/>
          <p:cNvSpPr/>
          <p:nvPr/>
        </p:nvSpPr>
        <p:spPr>
          <a:xfrm>
            <a:off x="9206179" y="0"/>
            <a:ext cx="5247005" cy="319405"/>
          </a:xfrm>
          <a:custGeom>
            <a:avLst/>
            <a:gdLst/>
            <a:ahLst/>
            <a:cxnLst/>
            <a:rect l="l" t="t" r="r" b="b"/>
            <a:pathLst>
              <a:path w="5247005" h="319405">
                <a:moveTo>
                  <a:pt x="0" y="0"/>
                </a:moveTo>
                <a:lnTo>
                  <a:pt x="5246462" y="0"/>
                </a:lnTo>
                <a:lnTo>
                  <a:pt x="5246462" y="319335"/>
                </a:lnTo>
                <a:lnTo>
                  <a:pt x="0" y="319335"/>
                </a:lnTo>
                <a:lnTo>
                  <a:pt x="0" y="0"/>
                </a:lnTo>
                <a:close/>
              </a:path>
            </a:pathLst>
          </a:custGeom>
          <a:solidFill>
            <a:srgbClr val="002629"/>
          </a:solidFill>
        </p:spPr>
        <p:txBody>
          <a:bodyPr wrap="square" lIns="0" tIns="0" rIns="0" bIns="0" rtlCol="0"/>
          <a:lstStyle/>
          <a:p>
            <a:endParaRPr dirty="0"/>
          </a:p>
        </p:txBody>
      </p:sp>
      <p:sp>
        <p:nvSpPr>
          <p:cNvPr id="4" name="object 4"/>
          <p:cNvSpPr/>
          <p:nvPr/>
        </p:nvSpPr>
        <p:spPr>
          <a:xfrm>
            <a:off x="0" y="624218"/>
            <a:ext cx="7035800" cy="9029700"/>
          </a:xfrm>
          <a:custGeom>
            <a:avLst/>
            <a:gdLst/>
            <a:ahLst/>
            <a:cxnLst/>
            <a:rect l="l" t="t" r="r" b="b"/>
            <a:pathLst>
              <a:path w="7035800" h="9029700">
                <a:moveTo>
                  <a:pt x="2898160" y="12700"/>
                </a:moveTo>
                <a:lnTo>
                  <a:pt x="2133151" y="12700"/>
                </a:lnTo>
                <a:lnTo>
                  <a:pt x="2180508" y="0"/>
                </a:lnTo>
                <a:lnTo>
                  <a:pt x="2850804" y="0"/>
                </a:lnTo>
                <a:lnTo>
                  <a:pt x="2898160" y="12700"/>
                </a:lnTo>
                <a:close/>
              </a:path>
              <a:path w="7035800" h="9029700">
                <a:moveTo>
                  <a:pt x="3039390" y="25400"/>
                </a:moveTo>
                <a:lnTo>
                  <a:pt x="1991921" y="25400"/>
                </a:lnTo>
                <a:lnTo>
                  <a:pt x="2038856" y="12700"/>
                </a:lnTo>
                <a:lnTo>
                  <a:pt x="2992456" y="12700"/>
                </a:lnTo>
                <a:lnTo>
                  <a:pt x="3039390" y="25400"/>
                </a:lnTo>
                <a:close/>
              </a:path>
              <a:path w="7035800" h="9029700">
                <a:moveTo>
                  <a:pt x="3132821" y="38100"/>
                </a:moveTo>
                <a:lnTo>
                  <a:pt x="1898491" y="38100"/>
                </a:lnTo>
                <a:lnTo>
                  <a:pt x="1945132" y="25400"/>
                </a:lnTo>
                <a:lnTo>
                  <a:pt x="3086180" y="25400"/>
                </a:lnTo>
                <a:lnTo>
                  <a:pt x="3132821" y="38100"/>
                </a:lnTo>
                <a:close/>
              </a:path>
              <a:path w="7035800" h="9029700">
                <a:moveTo>
                  <a:pt x="3225649" y="50800"/>
                </a:moveTo>
                <a:lnTo>
                  <a:pt x="1805663" y="50800"/>
                </a:lnTo>
                <a:lnTo>
                  <a:pt x="1852000" y="38100"/>
                </a:lnTo>
                <a:lnTo>
                  <a:pt x="3179311" y="38100"/>
                </a:lnTo>
                <a:lnTo>
                  <a:pt x="3225649" y="50800"/>
                </a:lnTo>
                <a:close/>
              </a:path>
              <a:path w="7035800" h="9029700">
                <a:moveTo>
                  <a:pt x="3363719" y="76200"/>
                </a:moveTo>
                <a:lnTo>
                  <a:pt x="1667593" y="76200"/>
                </a:lnTo>
                <a:lnTo>
                  <a:pt x="1759480" y="50800"/>
                </a:lnTo>
                <a:lnTo>
                  <a:pt x="3271831" y="50800"/>
                </a:lnTo>
                <a:lnTo>
                  <a:pt x="3363719" y="76200"/>
                </a:lnTo>
                <a:close/>
              </a:path>
              <a:path w="7035800" h="9029700">
                <a:moveTo>
                  <a:pt x="3635389" y="139700"/>
                </a:moveTo>
                <a:lnTo>
                  <a:pt x="1395922" y="139700"/>
                </a:lnTo>
                <a:lnTo>
                  <a:pt x="1621892" y="76200"/>
                </a:lnTo>
                <a:lnTo>
                  <a:pt x="3409419" y="76200"/>
                </a:lnTo>
                <a:lnTo>
                  <a:pt x="3635389" y="139700"/>
                </a:lnTo>
                <a:close/>
              </a:path>
              <a:path w="7035800" h="9029700">
                <a:moveTo>
                  <a:pt x="3454954" y="8940800"/>
                </a:moveTo>
                <a:lnTo>
                  <a:pt x="1576357" y="8940800"/>
                </a:lnTo>
                <a:lnTo>
                  <a:pt x="957644" y="8763000"/>
                </a:lnTo>
                <a:lnTo>
                  <a:pt x="914892" y="8737600"/>
                </a:lnTo>
                <a:lnTo>
                  <a:pt x="830005" y="8712200"/>
                </a:lnTo>
                <a:lnTo>
                  <a:pt x="787877" y="8686800"/>
                </a:lnTo>
                <a:lnTo>
                  <a:pt x="704261" y="8661400"/>
                </a:lnTo>
                <a:lnTo>
                  <a:pt x="662779" y="8636000"/>
                </a:lnTo>
                <a:lnTo>
                  <a:pt x="621517" y="8623300"/>
                </a:lnTo>
                <a:lnTo>
                  <a:pt x="580478" y="8597900"/>
                </a:lnTo>
                <a:lnTo>
                  <a:pt x="539665" y="8585200"/>
                </a:lnTo>
                <a:lnTo>
                  <a:pt x="458725" y="8534400"/>
                </a:lnTo>
                <a:lnTo>
                  <a:pt x="418603" y="8521700"/>
                </a:lnTo>
                <a:lnTo>
                  <a:pt x="339069" y="8470900"/>
                </a:lnTo>
                <a:lnTo>
                  <a:pt x="299661" y="8458200"/>
                </a:lnTo>
                <a:lnTo>
                  <a:pt x="144484" y="8356600"/>
                </a:lnTo>
                <a:lnTo>
                  <a:pt x="106316" y="8343900"/>
                </a:lnTo>
                <a:lnTo>
                  <a:pt x="30749" y="8293100"/>
                </a:lnTo>
                <a:lnTo>
                  <a:pt x="0" y="8267700"/>
                </a:lnTo>
                <a:lnTo>
                  <a:pt x="0" y="762000"/>
                </a:lnTo>
                <a:lnTo>
                  <a:pt x="30749" y="736600"/>
                </a:lnTo>
                <a:lnTo>
                  <a:pt x="144484" y="660400"/>
                </a:lnTo>
                <a:lnTo>
                  <a:pt x="182905" y="647700"/>
                </a:lnTo>
                <a:lnTo>
                  <a:pt x="339069" y="546100"/>
                </a:lnTo>
                <a:lnTo>
                  <a:pt x="378717" y="533400"/>
                </a:lnTo>
                <a:lnTo>
                  <a:pt x="458725" y="482600"/>
                </a:lnTo>
                <a:lnTo>
                  <a:pt x="499080" y="469900"/>
                </a:lnTo>
                <a:lnTo>
                  <a:pt x="539665" y="444500"/>
                </a:lnTo>
                <a:lnTo>
                  <a:pt x="580478" y="431800"/>
                </a:lnTo>
                <a:lnTo>
                  <a:pt x="621517" y="406400"/>
                </a:lnTo>
                <a:lnTo>
                  <a:pt x="662779" y="393700"/>
                </a:lnTo>
                <a:lnTo>
                  <a:pt x="704261" y="368300"/>
                </a:lnTo>
                <a:lnTo>
                  <a:pt x="745961" y="355600"/>
                </a:lnTo>
                <a:lnTo>
                  <a:pt x="787877" y="330200"/>
                </a:lnTo>
                <a:lnTo>
                  <a:pt x="872345" y="304800"/>
                </a:lnTo>
                <a:lnTo>
                  <a:pt x="914892" y="279400"/>
                </a:lnTo>
                <a:lnTo>
                  <a:pt x="1130659" y="215900"/>
                </a:lnTo>
                <a:lnTo>
                  <a:pt x="1174402" y="190500"/>
                </a:lnTo>
                <a:lnTo>
                  <a:pt x="1351252" y="139700"/>
                </a:lnTo>
                <a:lnTo>
                  <a:pt x="3680059" y="139700"/>
                </a:lnTo>
                <a:lnTo>
                  <a:pt x="3856909" y="190500"/>
                </a:lnTo>
                <a:lnTo>
                  <a:pt x="3900652" y="215900"/>
                </a:lnTo>
                <a:lnTo>
                  <a:pt x="4116420" y="279400"/>
                </a:lnTo>
                <a:lnTo>
                  <a:pt x="4158967" y="304800"/>
                </a:lnTo>
                <a:lnTo>
                  <a:pt x="4243435" y="330200"/>
                </a:lnTo>
                <a:lnTo>
                  <a:pt x="4285350" y="355600"/>
                </a:lnTo>
                <a:lnTo>
                  <a:pt x="4327050" y="368300"/>
                </a:lnTo>
                <a:lnTo>
                  <a:pt x="4368533" y="393700"/>
                </a:lnTo>
                <a:lnTo>
                  <a:pt x="4409794" y="406400"/>
                </a:lnTo>
                <a:lnTo>
                  <a:pt x="4450833" y="431800"/>
                </a:lnTo>
                <a:lnTo>
                  <a:pt x="4491646" y="444500"/>
                </a:lnTo>
                <a:lnTo>
                  <a:pt x="4532231" y="469900"/>
                </a:lnTo>
                <a:lnTo>
                  <a:pt x="4572586" y="482600"/>
                </a:lnTo>
                <a:lnTo>
                  <a:pt x="4652594" y="533400"/>
                </a:lnTo>
                <a:lnTo>
                  <a:pt x="4692243" y="546100"/>
                </a:lnTo>
                <a:lnTo>
                  <a:pt x="4848406" y="647700"/>
                </a:lnTo>
                <a:lnTo>
                  <a:pt x="4886827" y="660400"/>
                </a:lnTo>
                <a:lnTo>
                  <a:pt x="5037957" y="762000"/>
                </a:lnTo>
                <a:lnTo>
                  <a:pt x="5148551" y="838200"/>
                </a:lnTo>
                <a:lnTo>
                  <a:pt x="5256712" y="914400"/>
                </a:lnTo>
                <a:lnTo>
                  <a:pt x="5292213" y="952500"/>
                </a:lnTo>
                <a:lnTo>
                  <a:pt x="5397023" y="1028700"/>
                </a:lnTo>
                <a:lnTo>
                  <a:pt x="5431387" y="1054100"/>
                </a:lnTo>
                <a:lnTo>
                  <a:pt x="5465461" y="1092200"/>
                </a:lnTo>
                <a:lnTo>
                  <a:pt x="5532727" y="1143000"/>
                </a:lnTo>
                <a:lnTo>
                  <a:pt x="5565914" y="1181100"/>
                </a:lnTo>
                <a:lnTo>
                  <a:pt x="5598801" y="1206500"/>
                </a:lnTo>
                <a:lnTo>
                  <a:pt x="5631385" y="1244600"/>
                </a:lnTo>
                <a:lnTo>
                  <a:pt x="5695634" y="1295400"/>
                </a:lnTo>
                <a:lnTo>
                  <a:pt x="5727294" y="1333500"/>
                </a:lnTo>
                <a:lnTo>
                  <a:pt x="5758641" y="1371600"/>
                </a:lnTo>
                <a:lnTo>
                  <a:pt x="5789673" y="1397000"/>
                </a:lnTo>
                <a:lnTo>
                  <a:pt x="5820387" y="1435100"/>
                </a:lnTo>
                <a:lnTo>
                  <a:pt x="5850780" y="1460500"/>
                </a:lnTo>
                <a:lnTo>
                  <a:pt x="5880851" y="1498600"/>
                </a:lnTo>
                <a:lnTo>
                  <a:pt x="5910596" y="1524000"/>
                </a:lnTo>
                <a:lnTo>
                  <a:pt x="5940013" y="1562100"/>
                </a:lnTo>
                <a:lnTo>
                  <a:pt x="5969099" y="1600200"/>
                </a:lnTo>
                <a:lnTo>
                  <a:pt x="5997853" y="1625600"/>
                </a:lnTo>
                <a:lnTo>
                  <a:pt x="6026272" y="1663700"/>
                </a:lnTo>
                <a:lnTo>
                  <a:pt x="6054352" y="1701800"/>
                </a:lnTo>
                <a:lnTo>
                  <a:pt x="6082092" y="1739900"/>
                </a:lnTo>
                <a:lnTo>
                  <a:pt x="6109489" y="1778000"/>
                </a:lnTo>
                <a:lnTo>
                  <a:pt x="6136540" y="1803400"/>
                </a:lnTo>
                <a:lnTo>
                  <a:pt x="6163244" y="1841500"/>
                </a:lnTo>
                <a:lnTo>
                  <a:pt x="6189597" y="1879600"/>
                </a:lnTo>
                <a:lnTo>
                  <a:pt x="6215598" y="1917700"/>
                </a:lnTo>
                <a:lnTo>
                  <a:pt x="6241243" y="1955800"/>
                </a:lnTo>
                <a:lnTo>
                  <a:pt x="6266530" y="1993900"/>
                </a:lnTo>
                <a:lnTo>
                  <a:pt x="6291456" y="2032000"/>
                </a:lnTo>
                <a:lnTo>
                  <a:pt x="6316020" y="2070100"/>
                </a:lnTo>
                <a:lnTo>
                  <a:pt x="6340218" y="2108200"/>
                </a:lnTo>
                <a:lnTo>
                  <a:pt x="6364048" y="2146300"/>
                </a:lnTo>
                <a:lnTo>
                  <a:pt x="6387508" y="2184400"/>
                </a:lnTo>
                <a:lnTo>
                  <a:pt x="6410595" y="2222500"/>
                </a:lnTo>
                <a:lnTo>
                  <a:pt x="6433307" y="2260600"/>
                </a:lnTo>
                <a:lnTo>
                  <a:pt x="6455641" y="2298700"/>
                </a:lnTo>
                <a:lnTo>
                  <a:pt x="6477594" y="2336800"/>
                </a:lnTo>
                <a:lnTo>
                  <a:pt x="6499164" y="2374900"/>
                </a:lnTo>
                <a:lnTo>
                  <a:pt x="6520349" y="2413000"/>
                </a:lnTo>
                <a:lnTo>
                  <a:pt x="6541146" y="2451100"/>
                </a:lnTo>
                <a:lnTo>
                  <a:pt x="6561553" y="2501900"/>
                </a:lnTo>
                <a:lnTo>
                  <a:pt x="6581567" y="2540000"/>
                </a:lnTo>
                <a:lnTo>
                  <a:pt x="6601185" y="2578100"/>
                </a:lnTo>
                <a:lnTo>
                  <a:pt x="6620406" y="2616200"/>
                </a:lnTo>
                <a:lnTo>
                  <a:pt x="6639226" y="2654300"/>
                </a:lnTo>
                <a:lnTo>
                  <a:pt x="6657643" y="2705100"/>
                </a:lnTo>
                <a:lnTo>
                  <a:pt x="6675655" y="2743200"/>
                </a:lnTo>
                <a:lnTo>
                  <a:pt x="6693259" y="2781300"/>
                </a:lnTo>
                <a:lnTo>
                  <a:pt x="6710452" y="2832100"/>
                </a:lnTo>
                <a:lnTo>
                  <a:pt x="6727233" y="2870200"/>
                </a:lnTo>
                <a:lnTo>
                  <a:pt x="6743598" y="2908300"/>
                </a:lnTo>
                <a:lnTo>
                  <a:pt x="6759545" y="2959100"/>
                </a:lnTo>
                <a:lnTo>
                  <a:pt x="6775072" y="2997200"/>
                </a:lnTo>
                <a:lnTo>
                  <a:pt x="6790176" y="3035300"/>
                </a:lnTo>
                <a:lnTo>
                  <a:pt x="6804855" y="3086100"/>
                </a:lnTo>
                <a:lnTo>
                  <a:pt x="6819106" y="3124200"/>
                </a:lnTo>
                <a:lnTo>
                  <a:pt x="6832926" y="3175000"/>
                </a:lnTo>
                <a:lnTo>
                  <a:pt x="6846314" y="3213100"/>
                </a:lnTo>
                <a:lnTo>
                  <a:pt x="6859266" y="3263900"/>
                </a:lnTo>
                <a:lnTo>
                  <a:pt x="6871780" y="3302000"/>
                </a:lnTo>
                <a:lnTo>
                  <a:pt x="6883854" y="3352800"/>
                </a:lnTo>
                <a:lnTo>
                  <a:pt x="6895485" y="3390900"/>
                </a:lnTo>
                <a:lnTo>
                  <a:pt x="6906670" y="3441700"/>
                </a:lnTo>
                <a:lnTo>
                  <a:pt x="6917408" y="3479800"/>
                </a:lnTo>
                <a:lnTo>
                  <a:pt x="6927696" y="3530600"/>
                </a:lnTo>
                <a:lnTo>
                  <a:pt x="6937530" y="3568700"/>
                </a:lnTo>
                <a:lnTo>
                  <a:pt x="6946909" y="3619500"/>
                </a:lnTo>
                <a:lnTo>
                  <a:pt x="6955830" y="3670300"/>
                </a:lnTo>
                <a:lnTo>
                  <a:pt x="6964291" y="3708400"/>
                </a:lnTo>
                <a:lnTo>
                  <a:pt x="6972289" y="3759200"/>
                </a:lnTo>
                <a:lnTo>
                  <a:pt x="6979822" y="3797300"/>
                </a:lnTo>
                <a:lnTo>
                  <a:pt x="6986887" y="3848100"/>
                </a:lnTo>
                <a:lnTo>
                  <a:pt x="6993481" y="3898900"/>
                </a:lnTo>
                <a:lnTo>
                  <a:pt x="6999603" y="3937000"/>
                </a:lnTo>
                <a:lnTo>
                  <a:pt x="7005249" y="3987800"/>
                </a:lnTo>
                <a:lnTo>
                  <a:pt x="7010417" y="4038600"/>
                </a:lnTo>
                <a:lnTo>
                  <a:pt x="7015105" y="4089400"/>
                </a:lnTo>
                <a:lnTo>
                  <a:pt x="7019310" y="4127500"/>
                </a:lnTo>
                <a:lnTo>
                  <a:pt x="7023030" y="4178300"/>
                </a:lnTo>
                <a:lnTo>
                  <a:pt x="7026262" y="4229100"/>
                </a:lnTo>
                <a:lnTo>
                  <a:pt x="7029003" y="4267200"/>
                </a:lnTo>
                <a:lnTo>
                  <a:pt x="7031252" y="4318000"/>
                </a:lnTo>
                <a:lnTo>
                  <a:pt x="7033005" y="4368800"/>
                </a:lnTo>
                <a:lnTo>
                  <a:pt x="7034261" y="4419600"/>
                </a:lnTo>
                <a:lnTo>
                  <a:pt x="7035016" y="4470400"/>
                </a:lnTo>
                <a:lnTo>
                  <a:pt x="7035268" y="4508500"/>
                </a:lnTo>
                <a:lnTo>
                  <a:pt x="7035016" y="4559300"/>
                </a:lnTo>
                <a:lnTo>
                  <a:pt x="7034261" y="4610100"/>
                </a:lnTo>
                <a:lnTo>
                  <a:pt x="7033005" y="4660900"/>
                </a:lnTo>
                <a:lnTo>
                  <a:pt x="7031252" y="4711700"/>
                </a:lnTo>
                <a:lnTo>
                  <a:pt x="7029003" y="4749800"/>
                </a:lnTo>
                <a:lnTo>
                  <a:pt x="7026262" y="4800600"/>
                </a:lnTo>
                <a:lnTo>
                  <a:pt x="7023030" y="4851400"/>
                </a:lnTo>
                <a:lnTo>
                  <a:pt x="7019310" y="4889500"/>
                </a:lnTo>
                <a:lnTo>
                  <a:pt x="7015105" y="4940300"/>
                </a:lnTo>
                <a:lnTo>
                  <a:pt x="7010417" y="4991100"/>
                </a:lnTo>
                <a:lnTo>
                  <a:pt x="7005249" y="5041900"/>
                </a:lnTo>
                <a:lnTo>
                  <a:pt x="6999603" y="5080000"/>
                </a:lnTo>
                <a:lnTo>
                  <a:pt x="6993481" y="5130800"/>
                </a:lnTo>
                <a:lnTo>
                  <a:pt x="6986887" y="5181600"/>
                </a:lnTo>
                <a:lnTo>
                  <a:pt x="6979822" y="5219700"/>
                </a:lnTo>
                <a:lnTo>
                  <a:pt x="6972289" y="5270500"/>
                </a:lnTo>
                <a:lnTo>
                  <a:pt x="6964291" y="5321300"/>
                </a:lnTo>
                <a:lnTo>
                  <a:pt x="6955830" y="5359400"/>
                </a:lnTo>
                <a:lnTo>
                  <a:pt x="6946909" y="5410200"/>
                </a:lnTo>
                <a:lnTo>
                  <a:pt x="6937530" y="5448300"/>
                </a:lnTo>
                <a:lnTo>
                  <a:pt x="6927696" y="5499100"/>
                </a:lnTo>
                <a:lnTo>
                  <a:pt x="6917408" y="5537200"/>
                </a:lnTo>
                <a:lnTo>
                  <a:pt x="6906670" y="5588000"/>
                </a:lnTo>
                <a:lnTo>
                  <a:pt x="6895485" y="5638800"/>
                </a:lnTo>
                <a:lnTo>
                  <a:pt x="6883854" y="5676900"/>
                </a:lnTo>
                <a:lnTo>
                  <a:pt x="6871780" y="5727700"/>
                </a:lnTo>
                <a:lnTo>
                  <a:pt x="6859266" y="5765800"/>
                </a:lnTo>
                <a:lnTo>
                  <a:pt x="6846314" y="5816600"/>
                </a:lnTo>
                <a:lnTo>
                  <a:pt x="6832926" y="5854700"/>
                </a:lnTo>
                <a:lnTo>
                  <a:pt x="6819106" y="5892800"/>
                </a:lnTo>
                <a:lnTo>
                  <a:pt x="6804855" y="5943600"/>
                </a:lnTo>
                <a:lnTo>
                  <a:pt x="6790176" y="5981700"/>
                </a:lnTo>
                <a:lnTo>
                  <a:pt x="6775072" y="6032500"/>
                </a:lnTo>
                <a:lnTo>
                  <a:pt x="6759545" y="6070600"/>
                </a:lnTo>
                <a:lnTo>
                  <a:pt x="6743598" y="6108700"/>
                </a:lnTo>
                <a:lnTo>
                  <a:pt x="6727233" y="6159500"/>
                </a:lnTo>
                <a:lnTo>
                  <a:pt x="6710452" y="6197600"/>
                </a:lnTo>
                <a:lnTo>
                  <a:pt x="6693259" y="6235700"/>
                </a:lnTo>
                <a:lnTo>
                  <a:pt x="6675655" y="6286500"/>
                </a:lnTo>
                <a:lnTo>
                  <a:pt x="6657643" y="6324600"/>
                </a:lnTo>
                <a:lnTo>
                  <a:pt x="6639226" y="6362700"/>
                </a:lnTo>
                <a:lnTo>
                  <a:pt x="6620406" y="6413500"/>
                </a:lnTo>
                <a:lnTo>
                  <a:pt x="6601185" y="6451600"/>
                </a:lnTo>
                <a:lnTo>
                  <a:pt x="6581567" y="6489700"/>
                </a:lnTo>
                <a:lnTo>
                  <a:pt x="6561553" y="6527800"/>
                </a:lnTo>
                <a:lnTo>
                  <a:pt x="6541146" y="6565900"/>
                </a:lnTo>
                <a:lnTo>
                  <a:pt x="6520349" y="6604000"/>
                </a:lnTo>
                <a:lnTo>
                  <a:pt x="6499164" y="6654800"/>
                </a:lnTo>
                <a:lnTo>
                  <a:pt x="6477594" y="6692900"/>
                </a:lnTo>
                <a:lnTo>
                  <a:pt x="6455641" y="6731000"/>
                </a:lnTo>
                <a:lnTo>
                  <a:pt x="6433307" y="6769100"/>
                </a:lnTo>
                <a:lnTo>
                  <a:pt x="6410595" y="6807200"/>
                </a:lnTo>
                <a:lnTo>
                  <a:pt x="6387508" y="6845300"/>
                </a:lnTo>
                <a:lnTo>
                  <a:pt x="6364048" y="6883400"/>
                </a:lnTo>
                <a:lnTo>
                  <a:pt x="6340218" y="6921500"/>
                </a:lnTo>
                <a:lnTo>
                  <a:pt x="6316020" y="6959600"/>
                </a:lnTo>
                <a:lnTo>
                  <a:pt x="6291456" y="6997700"/>
                </a:lnTo>
                <a:lnTo>
                  <a:pt x="6266530" y="7035800"/>
                </a:lnTo>
                <a:lnTo>
                  <a:pt x="6241243" y="7073900"/>
                </a:lnTo>
                <a:lnTo>
                  <a:pt x="6215598" y="7112000"/>
                </a:lnTo>
                <a:lnTo>
                  <a:pt x="6189597" y="7150100"/>
                </a:lnTo>
                <a:lnTo>
                  <a:pt x="6163244" y="7188200"/>
                </a:lnTo>
                <a:lnTo>
                  <a:pt x="6136540" y="7213600"/>
                </a:lnTo>
                <a:lnTo>
                  <a:pt x="6109489" y="7251700"/>
                </a:lnTo>
                <a:lnTo>
                  <a:pt x="6082092" y="7289800"/>
                </a:lnTo>
                <a:lnTo>
                  <a:pt x="6054352" y="7327900"/>
                </a:lnTo>
                <a:lnTo>
                  <a:pt x="6026272" y="7366000"/>
                </a:lnTo>
                <a:lnTo>
                  <a:pt x="5997853" y="7391400"/>
                </a:lnTo>
                <a:lnTo>
                  <a:pt x="5969099" y="7429500"/>
                </a:lnTo>
                <a:lnTo>
                  <a:pt x="5940013" y="7467600"/>
                </a:lnTo>
                <a:lnTo>
                  <a:pt x="5910596" y="7493000"/>
                </a:lnTo>
                <a:lnTo>
                  <a:pt x="5880851" y="7531100"/>
                </a:lnTo>
                <a:lnTo>
                  <a:pt x="5850780" y="7569200"/>
                </a:lnTo>
                <a:lnTo>
                  <a:pt x="5820387" y="7594600"/>
                </a:lnTo>
                <a:lnTo>
                  <a:pt x="5789673" y="7632700"/>
                </a:lnTo>
                <a:lnTo>
                  <a:pt x="5758641" y="7658100"/>
                </a:lnTo>
                <a:lnTo>
                  <a:pt x="5727294" y="7696200"/>
                </a:lnTo>
                <a:lnTo>
                  <a:pt x="5695634" y="7721600"/>
                </a:lnTo>
                <a:lnTo>
                  <a:pt x="5663663" y="7759700"/>
                </a:lnTo>
                <a:lnTo>
                  <a:pt x="5631385" y="7785100"/>
                </a:lnTo>
                <a:lnTo>
                  <a:pt x="5598801" y="7823200"/>
                </a:lnTo>
                <a:lnTo>
                  <a:pt x="5532727" y="7874000"/>
                </a:lnTo>
                <a:lnTo>
                  <a:pt x="5499241" y="7912100"/>
                </a:lnTo>
                <a:lnTo>
                  <a:pt x="5431387" y="7962900"/>
                </a:lnTo>
                <a:lnTo>
                  <a:pt x="5397023" y="8001000"/>
                </a:lnTo>
                <a:lnTo>
                  <a:pt x="5292213" y="8077200"/>
                </a:lnTo>
                <a:lnTo>
                  <a:pt x="5220933" y="8128000"/>
                </a:lnTo>
                <a:lnTo>
                  <a:pt x="5184879" y="8166100"/>
                </a:lnTo>
                <a:lnTo>
                  <a:pt x="5037957" y="8267700"/>
                </a:lnTo>
                <a:lnTo>
                  <a:pt x="4924995" y="8343900"/>
                </a:lnTo>
                <a:lnTo>
                  <a:pt x="4886827" y="8356600"/>
                </a:lnTo>
                <a:lnTo>
                  <a:pt x="4731650" y="8458200"/>
                </a:lnTo>
                <a:lnTo>
                  <a:pt x="4692243" y="8470900"/>
                </a:lnTo>
                <a:lnTo>
                  <a:pt x="4612708" y="8521700"/>
                </a:lnTo>
                <a:lnTo>
                  <a:pt x="4572586" y="8534400"/>
                </a:lnTo>
                <a:lnTo>
                  <a:pt x="4491646" y="8585200"/>
                </a:lnTo>
                <a:lnTo>
                  <a:pt x="4450833" y="8597900"/>
                </a:lnTo>
                <a:lnTo>
                  <a:pt x="4409794" y="8623300"/>
                </a:lnTo>
                <a:lnTo>
                  <a:pt x="4368533" y="8636000"/>
                </a:lnTo>
                <a:lnTo>
                  <a:pt x="4327050" y="8661400"/>
                </a:lnTo>
                <a:lnTo>
                  <a:pt x="4243435" y="8686800"/>
                </a:lnTo>
                <a:lnTo>
                  <a:pt x="4201306" y="8712200"/>
                </a:lnTo>
                <a:lnTo>
                  <a:pt x="4116420" y="8737600"/>
                </a:lnTo>
                <a:lnTo>
                  <a:pt x="4073667" y="8763000"/>
                </a:lnTo>
                <a:lnTo>
                  <a:pt x="3454954" y="8940800"/>
                </a:lnTo>
                <a:close/>
              </a:path>
              <a:path w="7035800" h="9029700">
                <a:moveTo>
                  <a:pt x="3317855" y="8966200"/>
                </a:moveTo>
                <a:lnTo>
                  <a:pt x="1713456" y="8966200"/>
                </a:lnTo>
                <a:lnTo>
                  <a:pt x="1621892" y="8940800"/>
                </a:lnTo>
                <a:lnTo>
                  <a:pt x="3409419" y="8940800"/>
                </a:lnTo>
                <a:lnTo>
                  <a:pt x="3317855" y="8966200"/>
                </a:lnTo>
                <a:close/>
              </a:path>
              <a:path w="7035800" h="9029700">
                <a:moveTo>
                  <a:pt x="3225649" y="8978900"/>
                </a:moveTo>
                <a:lnTo>
                  <a:pt x="1805663" y="8978900"/>
                </a:lnTo>
                <a:lnTo>
                  <a:pt x="1759480" y="8966200"/>
                </a:lnTo>
                <a:lnTo>
                  <a:pt x="3271831" y="8966200"/>
                </a:lnTo>
                <a:lnTo>
                  <a:pt x="3225649" y="8978900"/>
                </a:lnTo>
                <a:close/>
              </a:path>
              <a:path w="7035800" h="9029700">
                <a:moveTo>
                  <a:pt x="3132821" y="8991600"/>
                </a:moveTo>
                <a:lnTo>
                  <a:pt x="1898491" y="8991600"/>
                </a:lnTo>
                <a:lnTo>
                  <a:pt x="1852000" y="8978900"/>
                </a:lnTo>
                <a:lnTo>
                  <a:pt x="3179311" y="8978900"/>
                </a:lnTo>
                <a:lnTo>
                  <a:pt x="3132821" y="8991600"/>
                </a:lnTo>
                <a:close/>
              </a:path>
              <a:path w="7035800" h="9029700">
                <a:moveTo>
                  <a:pt x="3039390" y="9004300"/>
                </a:moveTo>
                <a:lnTo>
                  <a:pt x="1991921" y="9004300"/>
                </a:lnTo>
                <a:lnTo>
                  <a:pt x="1945132" y="8991600"/>
                </a:lnTo>
                <a:lnTo>
                  <a:pt x="3086180" y="8991600"/>
                </a:lnTo>
                <a:lnTo>
                  <a:pt x="3039390" y="9004300"/>
                </a:lnTo>
                <a:close/>
              </a:path>
              <a:path w="7035800" h="9029700">
                <a:moveTo>
                  <a:pt x="2945378" y="9017000"/>
                </a:moveTo>
                <a:lnTo>
                  <a:pt x="2085933" y="9017000"/>
                </a:lnTo>
                <a:lnTo>
                  <a:pt x="2038856" y="9004300"/>
                </a:lnTo>
                <a:lnTo>
                  <a:pt x="2992456" y="9004300"/>
                </a:lnTo>
                <a:lnTo>
                  <a:pt x="2945378" y="9017000"/>
                </a:lnTo>
                <a:close/>
              </a:path>
              <a:path w="7035800" h="9029700">
                <a:moveTo>
                  <a:pt x="2803312" y="9029700"/>
                </a:moveTo>
                <a:lnTo>
                  <a:pt x="2227999" y="9029700"/>
                </a:lnTo>
                <a:lnTo>
                  <a:pt x="2180508" y="9017000"/>
                </a:lnTo>
                <a:lnTo>
                  <a:pt x="2850804" y="9017000"/>
                </a:lnTo>
                <a:lnTo>
                  <a:pt x="2803312" y="9029700"/>
                </a:lnTo>
                <a:close/>
              </a:path>
            </a:pathLst>
          </a:custGeom>
          <a:solidFill>
            <a:srgbClr val="FFB000"/>
          </a:solidFill>
        </p:spPr>
        <p:txBody>
          <a:bodyPr wrap="square" lIns="0" tIns="0" rIns="0" bIns="0" rtlCol="0"/>
          <a:lstStyle/>
          <a:p>
            <a:endParaRPr dirty="0"/>
          </a:p>
        </p:txBody>
      </p:sp>
      <p:sp>
        <p:nvSpPr>
          <p:cNvPr id="5" name="object 5"/>
          <p:cNvSpPr txBox="1">
            <a:spLocks noGrp="1"/>
          </p:cNvSpPr>
          <p:nvPr>
            <p:ph type="title"/>
          </p:nvPr>
        </p:nvSpPr>
        <p:spPr>
          <a:xfrm>
            <a:off x="8196272" y="3215699"/>
            <a:ext cx="7264400" cy="1397000"/>
          </a:xfrm>
          <a:prstGeom prst="rect">
            <a:avLst/>
          </a:prstGeom>
        </p:spPr>
        <p:txBody>
          <a:bodyPr vert="horz" wrap="square" lIns="0" tIns="12700" rIns="0" bIns="0" rtlCol="0">
            <a:spAutoFit/>
          </a:bodyPr>
          <a:lstStyle/>
          <a:p>
            <a:pPr marL="12700">
              <a:lnSpc>
                <a:spcPct val="100000"/>
              </a:lnSpc>
              <a:spcBef>
                <a:spcPts val="100"/>
              </a:spcBef>
            </a:pPr>
            <a:r>
              <a:rPr sz="9000" spc="405" dirty="0">
                <a:solidFill>
                  <a:srgbClr val="002629"/>
                </a:solidFill>
              </a:rPr>
              <a:t>THANK</a:t>
            </a:r>
            <a:r>
              <a:rPr sz="9000" spc="750" dirty="0">
                <a:solidFill>
                  <a:srgbClr val="002629"/>
                </a:solidFill>
              </a:rPr>
              <a:t> </a:t>
            </a:r>
            <a:r>
              <a:rPr sz="9000" spc="200" dirty="0">
                <a:solidFill>
                  <a:srgbClr val="002629"/>
                </a:solidFill>
              </a:rPr>
              <a:t>YOU</a:t>
            </a:r>
            <a:endParaRPr sz="9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533126" y="4868693"/>
            <a:ext cx="2755265" cy="5418455"/>
          </a:xfrm>
          <a:custGeom>
            <a:avLst/>
            <a:gdLst/>
            <a:ahLst/>
            <a:cxnLst/>
            <a:rect l="l" t="t" r="r" b="b"/>
            <a:pathLst>
              <a:path w="2755265" h="5418455">
                <a:moveTo>
                  <a:pt x="2754872" y="5418306"/>
                </a:moveTo>
                <a:lnTo>
                  <a:pt x="2663433" y="5418306"/>
                </a:lnTo>
                <a:lnTo>
                  <a:pt x="0" y="2754872"/>
                </a:lnTo>
                <a:lnTo>
                  <a:pt x="2754872" y="0"/>
                </a:lnTo>
                <a:lnTo>
                  <a:pt x="2754872" y="5418306"/>
                </a:lnTo>
                <a:close/>
              </a:path>
            </a:pathLst>
          </a:custGeom>
          <a:solidFill>
            <a:srgbClr val="002629"/>
          </a:solidFill>
        </p:spPr>
        <p:txBody>
          <a:bodyPr wrap="square" lIns="0" tIns="0" rIns="0" bIns="0" rtlCol="0"/>
          <a:lstStyle/>
          <a:p>
            <a:endParaRPr dirty="0"/>
          </a:p>
        </p:txBody>
      </p:sp>
      <p:sp>
        <p:nvSpPr>
          <p:cNvPr id="3" name="object 3"/>
          <p:cNvSpPr/>
          <p:nvPr/>
        </p:nvSpPr>
        <p:spPr>
          <a:xfrm>
            <a:off x="0" y="150220"/>
            <a:ext cx="2755265" cy="5509895"/>
          </a:xfrm>
          <a:custGeom>
            <a:avLst/>
            <a:gdLst/>
            <a:ahLst/>
            <a:cxnLst/>
            <a:rect l="l" t="t" r="r" b="b"/>
            <a:pathLst>
              <a:path w="2755265" h="5509895">
                <a:moveTo>
                  <a:pt x="0" y="0"/>
                </a:moveTo>
                <a:lnTo>
                  <a:pt x="2754733" y="2754733"/>
                </a:lnTo>
                <a:lnTo>
                  <a:pt x="0" y="5509466"/>
                </a:lnTo>
                <a:lnTo>
                  <a:pt x="0" y="0"/>
                </a:lnTo>
                <a:close/>
              </a:path>
            </a:pathLst>
          </a:custGeom>
          <a:solidFill>
            <a:srgbClr val="002629"/>
          </a:solidFill>
        </p:spPr>
        <p:txBody>
          <a:bodyPr wrap="square" lIns="0" tIns="0" rIns="0" bIns="0" rtlCol="0"/>
          <a:lstStyle/>
          <a:p>
            <a:endParaRPr dirty="0"/>
          </a:p>
        </p:txBody>
      </p:sp>
      <p:sp>
        <p:nvSpPr>
          <p:cNvPr id="4" name="object 4"/>
          <p:cNvSpPr/>
          <p:nvPr/>
        </p:nvSpPr>
        <p:spPr>
          <a:xfrm>
            <a:off x="15955671" y="5292091"/>
            <a:ext cx="2332355" cy="4664710"/>
          </a:xfrm>
          <a:custGeom>
            <a:avLst/>
            <a:gdLst/>
            <a:ahLst/>
            <a:cxnLst/>
            <a:rect l="l" t="t" r="r" b="b"/>
            <a:pathLst>
              <a:path w="2332355" h="4664709">
                <a:moveTo>
                  <a:pt x="2332326" y="4664653"/>
                </a:moveTo>
                <a:lnTo>
                  <a:pt x="0" y="2332326"/>
                </a:lnTo>
                <a:lnTo>
                  <a:pt x="2332326" y="0"/>
                </a:lnTo>
                <a:lnTo>
                  <a:pt x="2332326" y="216777"/>
                </a:lnTo>
                <a:lnTo>
                  <a:pt x="219083" y="2330020"/>
                </a:lnTo>
                <a:lnTo>
                  <a:pt x="2332326" y="4443263"/>
                </a:lnTo>
                <a:lnTo>
                  <a:pt x="2332326" y="4664653"/>
                </a:lnTo>
                <a:close/>
              </a:path>
            </a:pathLst>
          </a:custGeom>
          <a:solidFill>
            <a:srgbClr val="FFFFFF"/>
          </a:solidFill>
        </p:spPr>
        <p:txBody>
          <a:bodyPr wrap="square" lIns="0" tIns="0" rIns="0" bIns="0" rtlCol="0"/>
          <a:lstStyle/>
          <a:p>
            <a:endParaRPr dirty="0"/>
          </a:p>
        </p:txBody>
      </p:sp>
      <p:sp>
        <p:nvSpPr>
          <p:cNvPr id="5" name="object 5"/>
          <p:cNvSpPr/>
          <p:nvPr/>
        </p:nvSpPr>
        <p:spPr>
          <a:xfrm>
            <a:off x="0" y="571912"/>
            <a:ext cx="2332355" cy="4664710"/>
          </a:xfrm>
          <a:custGeom>
            <a:avLst/>
            <a:gdLst/>
            <a:ahLst/>
            <a:cxnLst/>
            <a:rect l="l" t="t" r="r" b="b"/>
            <a:pathLst>
              <a:path w="2332355" h="4664710">
                <a:moveTo>
                  <a:pt x="0" y="0"/>
                </a:moveTo>
                <a:lnTo>
                  <a:pt x="2332222" y="2332222"/>
                </a:lnTo>
                <a:lnTo>
                  <a:pt x="0" y="4664444"/>
                </a:lnTo>
                <a:lnTo>
                  <a:pt x="0" y="4447666"/>
                </a:lnTo>
                <a:lnTo>
                  <a:pt x="2113138" y="2334528"/>
                </a:lnTo>
                <a:lnTo>
                  <a:pt x="0" y="221389"/>
                </a:lnTo>
                <a:lnTo>
                  <a:pt x="0" y="0"/>
                </a:lnTo>
                <a:close/>
              </a:path>
            </a:pathLst>
          </a:custGeom>
          <a:solidFill>
            <a:srgbClr val="FFFFFF"/>
          </a:solidFill>
        </p:spPr>
        <p:txBody>
          <a:bodyPr wrap="square" lIns="0" tIns="0" rIns="0" bIns="0" rtlCol="0"/>
          <a:lstStyle/>
          <a:p>
            <a:endParaRPr dirty="0"/>
          </a:p>
        </p:txBody>
      </p:sp>
      <p:sp>
        <p:nvSpPr>
          <p:cNvPr id="6" name="object 6"/>
          <p:cNvSpPr/>
          <p:nvPr/>
        </p:nvSpPr>
        <p:spPr>
          <a:xfrm>
            <a:off x="15533126" y="1"/>
            <a:ext cx="2755265" cy="5137150"/>
          </a:xfrm>
          <a:custGeom>
            <a:avLst/>
            <a:gdLst/>
            <a:ahLst/>
            <a:cxnLst/>
            <a:rect l="l" t="t" r="r" b="b"/>
            <a:pathLst>
              <a:path w="2755265" h="5137150">
                <a:moveTo>
                  <a:pt x="2754873" y="5136557"/>
                </a:moveTo>
                <a:lnTo>
                  <a:pt x="0" y="2381683"/>
                </a:lnTo>
                <a:lnTo>
                  <a:pt x="2381683" y="0"/>
                </a:lnTo>
                <a:lnTo>
                  <a:pt x="2754873" y="0"/>
                </a:lnTo>
                <a:lnTo>
                  <a:pt x="2754873" y="5136557"/>
                </a:lnTo>
                <a:close/>
              </a:path>
            </a:pathLst>
          </a:custGeom>
          <a:solidFill>
            <a:srgbClr val="002629"/>
          </a:solidFill>
        </p:spPr>
        <p:txBody>
          <a:bodyPr wrap="square" lIns="0" tIns="0" rIns="0" bIns="0" rtlCol="0"/>
          <a:lstStyle/>
          <a:p>
            <a:endParaRPr dirty="0"/>
          </a:p>
        </p:txBody>
      </p:sp>
      <p:sp>
        <p:nvSpPr>
          <p:cNvPr id="7" name="object 7"/>
          <p:cNvSpPr/>
          <p:nvPr/>
        </p:nvSpPr>
        <p:spPr>
          <a:xfrm>
            <a:off x="0" y="5392088"/>
            <a:ext cx="2755265" cy="4895215"/>
          </a:xfrm>
          <a:custGeom>
            <a:avLst/>
            <a:gdLst/>
            <a:ahLst/>
            <a:cxnLst/>
            <a:rect l="l" t="t" r="r" b="b"/>
            <a:pathLst>
              <a:path w="2755265" h="4895215">
                <a:moveTo>
                  <a:pt x="0" y="0"/>
                </a:moveTo>
                <a:lnTo>
                  <a:pt x="2754788" y="2754788"/>
                </a:lnTo>
                <a:lnTo>
                  <a:pt x="614665" y="4894910"/>
                </a:lnTo>
                <a:lnTo>
                  <a:pt x="0" y="4894910"/>
                </a:lnTo>
                <a:lnTo>
                  <a:pt x="0" y="0"/>
                </a:lnTo>
                <a:close/>
              </a:path>
            </a:pathLst>
          </a:custGeom>
          <a:solidFill>
            <a:srgbClr val="002629"/>
          </a:solidFill>
        </p:spPr>
        <p:txBody>
          <a:bodyPr wrap="square" lIns="0" tIns="0" rIns="0" bIns="0" rtlCol="0"/>
          <a:lstStyle/>
          <a:p>
            <a:endParaRPr dirty="0"/>
          </a:p>
        </p:txBody>
      </p:sp>
      <p:sp>
        <p:nvSpPr>
          <p:cNvPr id="8" name="object 8"/>
          <p:cNvSpPr/>
          <p:nvPr/>
        </p:nvSpPr>
        <p:spPr>
          <a:xfrm>
            <a:off x="15865989" y="1"/>
            <a:ext cx="2422525" cy="4803140"/>
          </a:xfrm>
          <a:custGeom>
            <a:avLst/>
            <a:gdLst/>
            <a:ahLst/>
            <a:cxnLst/>
            <a:rect l="l" t="t" r="r" b="b"/>
            <a:pathLst>
              <a:path w="2422525" h="4803140">
                <a:moveTo>
                  <a:pt x="2422010" y="4802543"/>
                </a:moveTo>
                <a:lnTo>
                  <a:pt x="0" y="2380533"/>
                </a:lnTo>
                <a:lnTo>
                  <a:pt x="2380533" y="0"/>
                </a:lnTo>
                <a:lnTo>
                  <a:pt x="2422010" y="0"/>
                </a:lnTo>
                <a:lnTo>
                  <a:pt x="2422010" y="128248"/>
                </a:lnTo>
                <a:lnTo>
                  <a:pt x="171530" y="2378728"/>
                </a:lnTo>
                <a:lnTo>
                  <a:pt x="2422010" y="4629207"/>
                </a:lnTo>
                <a:lnTo>
                  <a:pt x="2422010" y="4802543"/>
                </a:lnTo>
                <a:close/>
              </a:path>
            </a:pathLst>
          </a:custGeom>
          <a:solidFill>
            <a:srgbClr val="FFB000"/>
          </a:solidFill>
        </p:spPr>
        <p:txBody>
          <a:bodyPr wrap="square" lIns="0" tIns="0" rIns="0" bIns="0" rtlCol="0"/>
          <a:lstStyle/>
          <a:p>
            <a:endParaRPr dirty="0"/>
          </a:p>
        </p:txBody>
      </p:sp>
      <p:sp>
        <p:nvSpPr>
          <p:cNvPr id="9" name="object 9"/>
          <p:cNvSpPr/>
          <p:nvPr/>
        </p:nvSpPr>
        <p:spPr>
          <a:xfrm>
            <a:off x="0" y="5726129"/>
            <a:ext cx="2422525" cy="4561205"/>
          </a:xfrm>
          <a:custGeom>
            <a:avLst/>
            <a:gdLst/>
            <a:ahLst/>
            <a:cxnLst/>
            <a:rect l="l" t="t" r="r" b="b"/>
            <a:pathLst>
              <a:path w="2422525" h="4561205">
                <a:moveTo>
                  <a:pt x="0" y="0"/>
                </a:moveTo>
                <a:lnTo>
                  <a:pt x="2421928" y="2421928"/>
                </a:lnTo>
                <a:lnTo>
                  <a:pt x="282986" y="4560870"/>
                </a:lnTo>
                <a:lnTo>
                  <a:pt x="113261" y="4560870"/>
                </a:lnTo>
                <a:lnTo>
                  <a:pt x="2250397" y="2423734"/>
                </a:lnTo>
                <a:lnTo>
                  <a:pt x="0" y="173336"/>
                </a:lnTo>
                <a:lnTo>
                  <a:pt x="0" y="0"/>
                </a:lnTo>
                <a:close/>
              </a:path>
            </a:pathLst>
          </a:custGeom>
          <a:solidFill>
            <a:srgbClr val="FFB000"/>
          </a:solidFill>
        </p:spPr>
        <p:txBody>
          <a:bodyPr wrap="square" lIns="0" tIns="0" rIns="0" bIns="0" rtlCol="0"/>
          <a:lstStyle/>
          <a:p>
            <a:endParaRPr dirty="0"/>
          </a:p>
        </p:txBody>
      </p:sp>
      <p:sp>
        <p:nvSpPr>
          <p:cNvPr id="10" name="object 10"/>
          <p:cNvSpPr/>
          <p:nvPr/>
        </p:nvSpPr>
        <p:spPr>
          <a:xfrm>
            <a:off x="16189289" y="2113076"/>
            <a:ext cx="2099310" cy="4197985"/>
          </a:xfrm>
          <a:custGeom>
            <a:avLst/>
            <a:gdLst/>
            <a:ahLst/>
            <a:cxnLst/>
            <a:rect l="l" t="t" r="r" b="b"/>
            <a:pathLst>
              <a:path w="2099309" h="4197985">
                <a:moveTo>
                  <a:pt x="2098711" y="4197422"/>
                </a:moveTo>
                <a:lnTo>
                  <a:pt x="0" y="2098711"/>
                </a:lnTo>
                <a:lnTo>
                  <a:pt x="2098711" y="0"/>
                </a:lnTo>
                <a:lnTo>
                  <a:pt x="2098711" y="4197422"/>
                </a:lnTo>
                <a:close/>
              </a:path>
            </a:pathLst>
          </a:custGeom>
          <a:solidFill>
            <a:srgbClr val="000000">
              <a:alpha val="29798"/>
            </a:srgbClr>
          </a:solidFill>
        </p:spPr>
        <p:txBody>
          <a:bodyPr wrap="square" lIns="0" tIns="0" rIns="0" bIns="0" rtlCol="0"/>
          <a:lstStyle/>
          <a:p>
            <a:endParaRPr dirty="0"/>
          </a:p>
        </p:txBody>
      </p:sp>
      <p:sp>
        <p:nvSpPr>
          <p:cNvPr id="11" name="object 11"/>
          <p:cNvSpPr/>
          <p:nvPr/>
        </p:nvSpPr>
        <p:spPr>
          <a:xfrm>
            <a:off x="0" y="4218151"/>
            <a:ext cx="2098675" cy="4197350"/>
          </a:xfrm>
          <a:custGeom>
            <a:avLst/>
            <a:gdLst/>
            <a:ahLst/>
            <a:cxnLst/>
            <a:rect l="l" t="t" r="r" b="b"/>
            <a:pathLst>
              <a:path w="2098675" h="4197350">
                <a:moveTo>
                  <a:pt x="0" y="0"/>
                </a:moveTo>
                <a:lnTo>
                  <a:pt x="2098676" y="2098676"/>
                </a:lnTo>
                <a:lnTo>
                  <a:pt x="0" y="4197352"/>
                </a:lnTo>
                <a:lnTo>
                  <a:pt x="0" y="0"/>
                </a:lnTo>
                <a:close/>
              </a:path>
            </a:pathLst>
          </a:custGeom>
          <a:solidFill>
            <a:srgbClr val="000000">
              <a:alpha val="29798"/>
            </a:srgbClr>
          </a:solidFill>
        </p:spPr>
        <p:txBody>
          <a:bodyPr wrap="square" lIns="0" tIns="0" rIns="0" bIns="0" rtlCol="0"/>
          <a:lstStyle/>
          <a:p>
            <a:endParaRPr dirty="0"/>
          </a:p>
        </p:txBody>
      </p:sp>
      <p:sp>
        <p:nvSpPr>
          <p:cNvPr id="12" name="object 12"/>
          <p:cNvSpPr/>
          <p:nvPr/>
        </p:nvSpPr>
        <p:spPr>
          <a:xfrm>
            <a:off x="16279976" y="2203763"/>
            <a:ext cx="2008505" cy="4016375"/>
          </a:xfrm>
          <a:custGeom>
            <a:avLst/>
            <a:gdLst/>
            <a:ahLst/>
            <a:cxnLst/>
            <a:rect l="l" t="t" r="r" b="b"/>
            <a:pathLst>
              <a:path w="2008505" h="4016375">
                <a:moveTo>
                  <a:pt x="2008023" y="4016046"/>
                </a:moveTo>
                <a:lnTo>
                  <a:pt x="0" y="2008023"/>
                </a:lnTo>
                <a:lnTo>
                  <a:pt x="2008023" y="0"/>
                </a:lnTo>
                <a:lnTo>
                  <a:pt x="2008023" y="4016046"/>
                </a:lnTo>
                <a:close/>
              </a:path>
            </a:pathLst>
          </a:custGeom>
          <a:solidFill>
            <a:srgbClr val="FFB000"/>
          </a:solidFill>
        </p:spPr>
        <p:txBody>
          <a:bodyPr wrap="square" lIns="0" tIns="0" rIns="0" bIns="0" rtlCol="0"/>
          <a:lstStyle/>
          <a:p>
            <a:endParaRPr dirty="0"/>
          </a:p>
        </p:txBody>
      </p:sp>
      <p:sp>
        <p:nvSpPr>
          <p:cNvPr id="13" name="object 13"/>
          <p:cNvSpPr/>
          <p:nvPr/>
        </p:nvSpPr>
        <p:spPr>
          <a:xfrm>
            <a:off x="0" y="4308847"/>
            <a:ext cx="2008505" cy="4016375"/>
          </a:xfrm>
          <a:custGeom>
            <a:avLst/>
            <a:gdLst/>
            <a:ahLst/>
            <a:cxnLst/>
            <a:rect l="l" t="t" r="r" b="b"/>
            <a:pathLst>
              <a:path w="2008505" h="4016375">
                <a:moveTo>
                  <a:pt x="0" y="0"/>
                </a:moveTo>
                <a:lnTo>
                  <a:pt x="2007979" y="2007979"/>
                </a:lnTo>
                <a:lnTo>
                  <a:pt x="0" y="4015959"/>
                </a:lnTo>
                <a:lnTo>
                  <a:pt x="0" y="0"/>
                </a:lnTo>
                <a:close/>
              </a:path>
            </a:pathLst>
          </a:custGeom>
          <a:solidFill>
            <a:srgbClr val="FFB000"/>
          </a:solidFill>
        </p:spPr>
        <p:txBody>
          <a:bodyPr wrap="square" lIns="0" tIns="0" rIns="0" bIns="0" rtlCol="0"/>
          <a:lstStyle/>
          <a:p>
            <a:endParaRPr dirty="0"/>
          </a:p>
        </p:txBody>
      </p:sp>
      <p:sp>
        <p:nvSpPr>
          <p:cNvPr id="14" name="object 14"/>
          <p:cNvSpPr/>
          <p:nvPr/>
        </p:nvSpPr>
        <p:spPr>
          <a:xfrm>
            <a:off x="16639940" y="2565476"/>
            <a:ext cx="1648460" cy="3296285"/>
          </a:xfrm>
          <a:custGeom>
            <a:avLst/>
            <a:gdLst/>
            <a:ahLst/>
            <a:cxnLst/>
            <a:rect l="l" t="t" r="r" b="b"/>
            <a:pathLst>
              <a:path w="1648459" h="3296285">
                <a:moveTo>
                  <a:pt x="1648059" y="3296119"/>
                </a:moveTo>
                <a:lnTo>
                  <a:pt x="0" y="1648059"/>
                </a:lnTo>
                <a:lnTo>
                  <a:pt x="1648059" y="0"/>
                </a:lnTo>
                <a:lnTo>
                  <a:pt x="1648059" y="185269"/>
                </a:lnTo>
                <a:lnTo>
                  <a:pt x="187240" y="1646088"/>
                </a:lnTo>
                <a:lnTo>
                  <a:pt x="1648059" y="3106908"/>
                </a:lnTo>
                <a:lnTo>
                  <a:pt x="1648059" y="3296119"/>
                </a:lnTo>
                <a:close/>
              </a:path>
            </a:pathLst>
          </a:custGeom>
          <a:solidFill>
            <a:srgbClr val="FFFFFF"/>
          </a:solidFill>
        </p:spPr>
        <p:txBody>
          <a:bodyPr wrap="square" lIns="0" tIns="0" rIns="0" bIns="0" rtlCol="0"/>
          <a:lstStyle/>
          <a:p>
            <a:endParaRPr dirty="0"/>
          </a:p>
        </p:txBody>
      </p:sp>
      <p:sp>
        <p:nvSpPr>
          <p:cNvPr id="15" name="object 15"/>
          <p:cNvSpPr/>
          <p:nvPr/>
        </p:nvSpPr>
        <p:spPr>
          <a:xfrm>
            <a:off x="0" y="4667052"/>
            <a:ext cx="1648460" cy="3296285"/>
          </a:xfrm>
          <a:custGeom>
            <a:avLst/>
            <a:gdLst/>
            <a:ahLst/>
            <a:cxnLst/>
            <a:rect l="l" t="t" r="r" b="b"/>
            <a:pathLst>
              <a:path w="1648460" h="3296284">
                <a:moveTo>
                  <a:pt x="0" y="0"/>
                </a:moveTo>
                <a:lnTo>
                  <a:pt x="1647910" y="1647910"/>
                </a:lnTo>
                <a:lnTo>
                  <a:pt x="0" y="3295820"/>
                </a:lnTo>
                <a:lnTo>
                  <a:pt x="0" y="3110550"/>
                </a:lnTo>
                <a:lnTo>
                  <a:pt x="1460669" y="1649880"/>
                </a:lnTo>
                <a:lnTo>
                  <a:pt x="0" y="189211"/>
                </a:lnTo>
                <a:lnTo>
                  <a:pt x="0" y="0"/>
                </a:lnTo>
                <a:close/>
              </a:path>
            </a:pathLst>
          </a:custGeom>
          <a:solidFill>
            <a:srgbClr val="FFFFFF"/>
          </a:solidFill>
        </p:spPr>
        <p:txBody>
          <a:bodyPr wrap="square" lIns="0" tIns="0" rIns="0" bIns="0" rtlCol="0"/>
          <a:lstStyle/>
          <a:p>
            <a:endParaRPr dirty="0"/>
          </a:p>
        </p:txBody>
      </p:sp>
      <p:sp>
        <p:nvSpPr>
          <p:cNvPr id="16" name="object 16"/>
          <p:cNvSpPr txBox="1">
            <a:spLocks noGrp="1"/>
          </p:cNvSpPr>
          <p:nvPr>
            <p:ph type="title"/>
          </p:nvPr>
        </p:nvSpPr>
        <p:spPr>
          <a:xfrm>
            <a:off x="4912044" y="617248"/>
            <a:ext cx="8463915" cy="1360805"/>
          </a:xfrm>
          <a:prstGeom prst="rect">
            <a:avLst/>
          </a:prstGeom>
        </p:spPr>
        <p:txBody>
          <a:bodyPr vert="horz" wrap="square" lIns="0" tIns="13970" rIns="0" bIns="0" rtlCol="0">
            <a:spAutoFit/>
          </a:bodyPr>
          <a:lstStyle/>
          <a:p>
            <a:pPr marL="12700">
              <a:lnSpc>
                <a:spcPct val="100000"/>
              </a:lnSpc>
              <a:spcBef>
                <a:spcPts val="110"/>
              </a:spcBef>
            </a:pPr>
            <a:r>
              <a:rPr sz="8750" spc="-715" dirty="0"/>
              <a:t>ETL</a:t>
            </a:r>
            <a:r>
              <a:rPr sz="8750" spc="-840" dirty="0"/>
              <a:t> </a:t>
            </a:r>
            <a:r>
              <a:rPr sz="8750" spc="315" dirty="0"/>
              <a:t>Processing</a:t>
            </a:r>
            <a:endParaRPr sz="8750" dirty="0"/>
          </a:p>
        </p:txBody>
      </p:sp>
      <p:sp>
        <p:nvSpPr>
          <p:cNvPr id="17" name="object 17"/>
          <p:cNvSpPr/>
          <p:nvPr/>
        </p:nvSpPr>
        <p:spPr>
          <a:xfrm>
            <a:off x="4611647" y="2079892"/>
            <a:ext cx="9428796" cy="7681349"/>
          </a:xfrm>
          <a:prstGeom prst="rect">
            <a:avLst/>
          </a:prstGeom>
          <a:blipFill>
            <a:blip r:embed="rId3" cstate="print"/>
            <a:stretch>
              <a:fillRect/>
            </a:stretch>
          </a:blipFill>
        </p:spPr>
        <p:txBody>
          <a:bodyPr wrap="square" lIns="0" tIns="0" rIns="0" bIns="0" rtlCol="0"/>
          <a:lstStyle/>
          <a:p>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865882" y="4761096"/>
            <a:ext cx="5422265" cy="5526405"/>
            <a:chOff x="12865882" y="4761096"/>
            <a:chExt cx="5422265" cy="5526405"/>
          </a:xfrm>
        </p:grpSpPr>
        <p:sp>
          <p:nvSpPr>
            <p:cNvPr id="3" name="object 3"/>
            <p:cNvSpPr/>
            <p:nvPr/>
          </p:nvSpPr>
          <p:spPr>
            <a:xfrm>
              <a:off x="12865882" y="8481518"/>
              <a:ext cx="5422265" cy="1805939"/>
            </a:xfrm>
            <a:custGeom>
              <a:avLst/>
              <a:gdLst/>
              <a:ahLst/>
              <a:cxnLst/>
              <a:rect l="l" t="t" r="r" b="b"/>
              <a:pathLst>
                <a:path w="5422265" h="1805940">
                  <a:moveTo>
                    <a:pt x="5422117" y="1805481"/>
                  </a:moveTo>
                  <a:lnTo>
                    <a:pt x="115591" y="1805481"/>
                  </a:lnTo>
                  <a:lnTo>
                    <a:pt x="0" y="468933"/>
                  </a:lnTo>
                  <a:lnTo>
                    <a:pt x="5422117" y="0"/>
                  </a:lnTo>
                  <a:lnTo>
                    <a:pt x="5422117" y="1805481"/>
                  </a:lnTo>
                  <a:close/>
                </a:path>
              </a:pathLst>
            </a:custGeom>
            <a:solidFill>
              <a:srgbClr val="002629"/>
            </a:solidFill>
          </p:spPr>
          <p:txBody>
            <a:bodyPr wrap="square" lIns="0" tIns="0" rIns="0" bIns="0" rtlCol="0"/>
            <a:lstStyle/>
            <a:p>
              <a:endParaRPr dirty="0"/>
            </a:p>
          </p:txBody>
        </p:sp>
        <p:sp>
          <p:nvSpPr>
            <p:cNvPr id="4" name="object 4"/>
            <p:cNvSpPr/>
            <p:nvPr/>
          </p:nvSpPr>
          <p:spPr>
            <a:xfrm>
              <a:off x="13188765" y="8799545"/>
              <a:ext cx="5025390" cy="1487805"/>
            </a:xfrm>
            <a:custGeom>
              <a:avLst/>
              <a:gdLst/>
              <a:ahLst/>
              <a:cxnLst/>
              <a:rect l="l" t="t" r="r" b="b"/>
              <a:pathLst>
                <a:path w="5025390" h="1487804">
                  <a:moveTo>
                    <a:pt x="92017" y="1487454"/>
                  </a:moveTo>
                  <a:lnTo>
                    <a:pt x="0" y="423486"/>
                  </a:lnTo>
                  <a:lnTo>
                    <a:pt x="4896633" y="0"/>
                  </a:lnTo>
                  <a:lnTo>
                    <a:pt x="5025276" y="1487454"/>
                  </a:lnTo>
                  <a:lnTo>
                    <a:pt x="4871419" y="1487454"/>
                  </a:lnTo>
                  <a:lnTo>
                    <a:pt x="4757126" y="165922"/>
                  </a:lnTo>
                  <a:lnTo>
                    <a:pt x="169172" y="562713"/>
                  </a:lnTo>
                  <a:lnTo>
                    <a:pt x="249148" y="1487454"/>
                  </a:lnTo>
                  <a:lnTo>
                    <a:pt x="92017" y="1487454"/>
                  </a:lnTo>
                  <a:close/>
                </a:path>
              </a:pathLst>
            </a:custGeom>
            <a:solidFill>
              <a:srgbClr val="FFFFFF"/>
            </a:solidFill>
          </p:spPr>
          <p:txBody>
            <a:bodyPr wrap="square" lIns="0" tIns="0" rIns="0" bIns="0" rtlCol="0"/>
            <a:lstStyle/>
            <a:p>
              <a:endParaRPr dirty="0"/>
            </a:p>
          </p:txBody>
        </p:sp>
        <p:sp>
          <p:nvSpPr>
            <p:cNvPr id="5" name="object 5"/>
            <p:cNvSpPr/>
            <p:nvPr/>
          </p:nvSpPr>
          <p:spPr>
            <a:xfrm>
              <a:off x="16239316" y="4761096"/>
              <a:ext cx="2049145" cy="4476115"/>
            </a:xfrm>
            <a:custGeom>
              <a:avLst/>
              <a:gdLst/>
              <a:ahLst/>
              <a:cxnLst/>
              <a:rect l="l" t="t" r="r" b="b"/>
              <a:pathLst>
                <a:path w="2049144" h="4476115">
                  <a:moveTo>
                    <a:pt x="2048682" y="4330932"/>
                  </a:moveTo>
                  <a:lnTo>
                    <a:pt x="371781" y="4475960"/>
                  </a:lnTo>
                  <a:lnTo>
                    <a:pt x="0" y="177181"/>
                  </a:lnTo>
                  <a:lnTo>
                    <a:pt x="2048682" y="0"/>
                  </a:lnTo>
                  <a:lnTo>
                    <a:pt x="2048682" y="4330932"/>
                  </a:lnTo>
                  <a:close/>
                </a:path>
              </a:pathLst>
            </a:custGeom>
            <a:solidFill>
              <a:srgbClr val="002629"/>
            </a:solidFill>
          </p:spPr>
          <p:txBody>
            <a:bodyPr wrap="square" lIns="0" tIns="0" rIns="0" bIns="0" rtlCol="0"/>
            <a:lstStyle/>
            <a:p>
              <a:endParaRPr dirty="0"/>
            </a:p>
          </p:txBody>
        </p:sp>
        <p:sp>
          <p:nvSpPr>
            <p:cNvPr id="6" name="object 6"/>
            <p:cNvSpPr/>
            <p:nvPr/>
          </p:nvSpPr>
          <p:spPr>
            <a:xfrm>
              <a:off x="16494849" y="4996531"/>
              <a:ext cx="1793239" cy="3989070"/>
            </a:xfrm>
            <a:custGeom>
              <a:avLst/>
              <a:gdLst/>
              <a:ahLst/>
              <a:cxnLst/>
              <a:rect l="l" t="t" r="r" b="b"/>
              <a:pathLst>
                <a:path w="1793240" h="3989070">
                  <a:moveTo>
                    <a:pt x="331567" y="3988867"/>
                  </a:moveTo>
                  <a:lnTo>
                    <a:pt x="0" y="155081"/>
                  </a:lnTo>
                  <a:lnTo>
                    <a:pt x="1793150" y="0"/>
                  </a:lnTo>
                  <a:lnTo>
                    <a:pt x="1793150" y="120461"/>
                  </a:lnTo>
                  <a:lnTo>
                    <a:pt x="132452" y="264088"/>
                  </a:lnTo>
                  <a:lnTo>
                    <a:pt x="453678" y="3978307"/>
                  </a:lnTo>
                  <a:lnTo>
                    <a:pt x="331567" y="3988867"/>
                  </a:lnTo>
                  <a:close/>
                </a:path>
                <a:path w="1793240" h="3989070">
                  <a:moveTo>
                    <a:pt x="453678" y="3978307"/>
                  </a:moveTo>
                  <a:lnTo>
                    <a:pt x="443117" y="3856195"/>
                  </a:lnTo>
                  <a:lnTo>
                    <a:pt x="1793150" y="3739437"/>
                  </a:lnTo>
                  <a:lnTo>
                    <a:pt x="1793150" y="3862462"/>
                  </a:lnTo>
                  <a:lnTo>
                    <a:pt x="453678" y="3978307"/>
                  </a:lnTo>
                  <a:close/>
                </a:path>
              </a:pathLst>
            </a:custGeom>
            <a:solidFill>
              <a:srgbClr val="FFB000"/>
            </a:solidFill>
          </p:spPr>
          <p:txBody>
            <a:bodyPr wrap="square" lIns="0" tIns="0" rIns="0" bIns="0" rtlCol="0"/>
            <a:lstStyle/>
            <a:p>
              <a:endParaRPr dirty="0"/>
            </a:p>
          </p:txBody>
        </p:sp>
        <p:sp>
          <p:nvSpPr>
            <p:cNvPr id="7" name="object 7"/>
            <p:cNvSpPr/>
            <p:nvPr/>
          </p:nvSpPr>
          <p:spPr>
            <a:xfrm>
              <a:off x="15563793" y="6525716"/>
              <a:ext cx="2724785" cy="3761740"/>
            </a:xfrm>
            <a:custGeom>
              <a:avLst/>
              <a:gdLst/>
              <a:ahLst/>
              <a:cxnLst/>
              <a:rect l="l" t="t" r="r" b="b"/>
              <a:pathLst>
                <a:path w="2724784" h="3761740">
                  <a:moveTo>
                    <a:pt x="2724205" y="3761282"/>
                  </a:moveTo>
                  <a:lnTo>
                    <a:pt x="304918" y="3761282"/>
                  </a:lnTo>
                  <a:lnTo>
                    <a:pt x="0" y="235603"/>
                  </a:lnTo>
                  <a:lnTo>
                    <a:pt x="2724205" y="0"/>
                  </a:lnTo>
                  <a:lnTo>
                    <a:pt x="2724205" y="3761282"/>
                  </a:lnTo>
                  <a:close/>
                </a:path>
              </a:pathLst>
            </a:custGeom>
            <a:solidFill>
              <a:srgbClr val="000000">
                <a:alpha val="29798"/>
              </a:srgbClr>
            </a:solidFill>
          </p:spPr>
          <p:txBody>
            <a:bodyPr wrap="square" lIns="0" tIns="0" rIns="0" bIns="0" rtlCol="0"/>
            <a:lstStyle/>
            <a:p>
              <a:endParaRPr dirty="0"/>
            </a:p>
          </p:txBody>
        </p:sp>
        <p:sp>
          <p:nvSpPr>
            <p:cNvPr id="8" name="object 8"/>
            <p:cNvSpPr/>
            <p:nvPr/>
          </p:nvSpPr>
          <p:spPr>
            <a:xfrm>
              <a:off x="15633222" y="6590087"/>
              <a:ext cx="2654935" cy="3696970"/>
            </a:xfrm>
            <a:custGeom>
              <a:avLst/>
              <a:gdLst/>
              <a:ahLst/>
              <a:cxnLst/>
              <a:rect l="l" t="t" r="r" b="b"/>
              <a:pathLst>
                <a:path w="2654934" h="3696970">
                  <a:moveTo>
                    <a:pt x="2654777" y="3696911"/>
                  </a:moveTo>
                  <a:lnTo>
                    <a:pt x="299871" y="3696911"/>
                  </a:lnTo>
                  <a:lnTo>
                    <a:pt x="0" y="229598"/>
                  </a:lnTo>
                  <a:lnTo>
                    <a:pt x="2654777" y="0"/>
                  </a:lnTo>
                  <a:lnTo>
                    <a:pt x="2654777" y="3696911"/>
                  </a:lnTo>
                  <a:close/>
                </a:path>
              </a:pathLst>
            </a:custGeom>
            <a:solidFill>
              <a:srgbClr val="FFB000"/>
            </a:solidFill>
          </p:spPr>
          <p:txBody>
            <a:bodyPr wrap="square" lIns="0" tIns="0" rIns="0" bIns="0" rtlCol="0"/>
            <a:lstStyle/>
            <a:p>
              <a:endParaRPr dirty="0"/>
            </a:p>
          </p:txBody>
        </p:sp>
        <p:sp>
          <p:nvSpPr>
            <p:cNvPr id="9" name="object 9"/>
            <p:cNvSpPr/>
            <p:nvPr/>
          </p:nvSpPr>
          <p:spPr>
            <a:xfrm>
              <a:off x="15907575" y="6846816"/>
              <a:ext cx="2380615" cy="3440429"/>
            </a:xfrm>
            <a:custGeom>
              <a:avLst/>
              <a:gdLst/>
              <a:ahLst/>
              <a:cxnLst/>
              <a:rect l="l" t="t" r="r" b="b"/>
              <a:pathLst>
                <a:path w="2380615" h="3440429">
                  <a:moveTo>
                    <a:pt x="279720" y="3440181"/>
                  </a:moveTo>
                  <a:lnTo>
                    <a:pt x="0" y="205872"/>
                  </a:lnTo>
                  <a:lnTo>
                    <a:pt x="2380424" y="0"/>
                  </a:lnTo>
                  <a:lnTo>
                    <a:pt x="2380424" y="131494"/>
                  </a:lnTo>
                  <a:lnTo>
                    <a:pt x="144582" y="324861"/>
                  </a:lnTo>
                  <a:lnTo>
                    <a:pt x="414012" y="3440181"/>
                  </a:lnTo>
                  <a:lnTo>
                    <a:pt x="279720" y="3440181"/>
                  </a:lnTo>
                  <a:close/>
                </a:path>
              </a:pathLst>
            </a:custGeom>
            <a:solidFill>
              <a:srgbClr val="FFFFFF"/>
            </a:solidFill>
          </p:spPr>
          <p:txBody>
            <a:bodyPr wrap="square" lIns="0" tIns="0" rIns="0" bIns="0" rtlCol="0"/>
            <a:lstStyle/>
            <a:p>
              <a:endParaRPr dirty="0"/>
            </a:p>
          </p:txBody>
        </p:sp>
      </p:grpSp>
      <p:sp>
        <p:nvSpPr>
          <p:cNvPr id="10" name="object 10"/>
          <p:cNvSpPr txBox="1">
            <a:spLocks noGrp="1"/>
          </p:cNvSpPr>
          <p:nvPr>
            <p:ph type="title"/>
          </p:nvPr>
        </p:nvSpPr>
        <p:spPr>
          <a:xfrm>
            <a:off x="1016000" y="589171"/>
            <a:ext cx="9467850" cy="924560"/>
          </a:xfrm>
          <a:prstGeom prst="rect">
            <a:avLst/>
          </a:prstGeom>
        </p:spPr>
        <p:txBody>
          <a:bodyPr vert="horz" wrap="square" lIns="0" tIns="12700" rIns="0" bIns="0" rtlCol="0">
            <a:spAutoFit/>
          </a:bodyPr>
          <a:lstStyle/>
          <a:p>
            <a:pPr marL="12700">
              <a:lnSpc>
                <a:spcPct val="100000"/>
              </a:lnSpc>
              <a:spcBef>
                <a:spcPts val="100"/>
              </a:spcBef>
            </a:pPr>
            <a:r>
              <a:rPr sz="5900" spc="270" dirty="0"/>
              <a:t>Types</a:t>
            </a:r>
            <a:r>
              <a:rPr sz="5900" spc="-540" dirty="0"/>
              <a:t> </a:t>
            </a:r>
            <a:r>
              <a:rPr sz="5900" spc="185" dirty="0"/>
              <a:t>of</a:t>
            </a:r>
            <a:r>
              <a:rPr sz="5900" spc="-540" dirty="0"/>
              <a:t> </a:t>
            </a:r>
            <a:r>
              <a:rPr sz="5900" spc="509" dirty="0"/>
              <a:t>Data</a:t>
            </a:r>
            <a:r>
              <a:rPr sz="5900" spc="-540" dirty="0"/>
              <a:t> </a:t>
            </a:r>
            <a:r>
              <a:rPr sz="5900" spc="285" dirty="0"/>
              <a:t>Extraction</a:t>
            </a:r>
            <a:endParaRPr sz="5900" dirty="0"/>
          </a:p>
        </p:txBody>
      </p:sp>
      <p:sp>
        <p:nvSpPr>
          <p:cNvPr id="14" name="object 14"/>
          <p:cNvSpPr/>
          <p:nvPr/>
        </p:nvSpPr>
        <p:spPr>
          <a:xfrm>
            <a:off x="14789999" y="0"/>
            <a:ext cx="3453765" cy="3046095"/>
          </a:xfrm>
          <a:custGeom>
            <a:avLst/>
            <a:gdLst/>
            <a:ahLst/>
            <a:cxnLst/>
            <a:rect l="l" t="t" r="r" b="b"/>
            <a:pathLst>
              <a:path w="3453765" h="3046095">
                <a:moveTo>
                  <a:pt x="2026524" y="3045830"/>
                </a:moveTo>
                <a:lnTo>
                  <a:pt x="2019299" y="3045830"/>
                </a:lnTo>
                <a:lnTo>
                  <a:pt x="1986788" y="3045520"/>
                </a:lnTo>
                <a:lnTo>
                  <a:pt x="1954277" y="3044701"/>
                </a:lnTo>
                <a:lnTo>
                  <a:pt x="1889255" y="3042218"/>
                </a:lnTo>
                <a:lnTo>
                  <a:pt x="1883837" y="3042218"/>
                </a:lnTo>
                <a:lnTo>
                  <a:pt x="1878418" y="3036799"/>
                </a:lnTo>
                <a:lnTo>
                  <a:pt x="1878418" y="3025962"/>
                </a:lnTo>
                <a:lnTo>
                  <a:pt x="1883837" y="3020544"/>
                </a:lnTo>
                <a:lnTo>
                  <a:pt x="1889255" y="3020544"/>
                </a:lnTo>
                <a:lnTo>
                  <a:pt x="1921766" y="3022632"/>
                </a:lnTo>
                <a:lnTo>
                  <a:pt x="1954277" y="3023705"/>
                </a:lnTo>
                <a:lnTo>
                  <a:pt x="1986788" y="3024100"/>
                </a:lnTo>
                <a:lnTo>
                  <a:pt x="2026524" y="3024156"/>
                </a:lnTo>
                <a:lnTo>
                  <a:pt x="2031943" y="3029575"/>
                </a:lnTo>
                <a:lnTo>
                  <a:pt x="2031943" y="3040412"/>
                </a:lnTo>
                <a:lnTo>
                  <a:pt x="2026524" y="3045830"/>
                </a:lnTo>
                <a:close/>
              </a:path>
              <a:path w="3453765" h="3046095">
                <a:moveTo>
                  <a:pt x="2152956" y="3042218"/>
                </a:moveTo>
                <a:lnTo>
                  <a:pt x="2147538" y="3042218"/>
                </a:lnTo>
                <a:lnTo>
                  <a:pt x="2142119" y="3038605"/>
                </a:lnTo>
                <a:lnTo>
                  <a:pt x="2142119" y="3025962"/>
                </a:lnTo>
                <a:lnTo>
                  <a:pt x="2145731" y="3020544"/>
                </a:lnTo>
                <a:lnTo>
                  <a:pt x="2152956" y="3020544"/>
                </a:lnTo>
                <a:lnTo>
                  <a:pt x="2217978" y="3014899"/>
                </a:lnTo>
                <a:lnTo>
                  <a:pt x="2250489" y="3011654"/>
                </a:lnTo>
                <a:lnTo>
                  <a:pt x="2283001" y="3007900"/>
                </a:lnTo>
                <a:lnTo>
                  <a:pt x="2288419" y="3007900"/>
                </a:lnTo>
                <a:lnTo>
                  <a:pt x="2293838" y="3011513"/>
                </a:lnTo>
                <a:lnTo>
                  <a:pt x="2295644" y="3016931"/>
                </a:lnTo>
                <a:lnTo>
                  <a:pt x="2295644" y="3022350"/>
                </a:lnTo>
                <a:lnTo>
                  <a:pt x="2292031" y="3027768"/>
                </a:lnTo>
                <a:lnTo>
                  <a:pt x="2286613" y="3029575"/>
                </a:lnTo>
                <a:lnTo>
                  <a:pt x="2252775" y="3033328"/>
                </a:lnTo>
                <a:lnTo>
                  <a:pt x="2152956" y="3042218"/>
                </a:lnTo>
                <a:close/>
              </a:path>
              <a:path w="3453765" h="3046095">
                <a:moveTo>
                  <a:pt x="1764629" y="3029575"/>
                </a:moveTo>
                <a:lnTo>
                  <a:pt x="1759211" y="3029575"/>
                </a:lnTo>
                <a:lnTo>
                  <a:pt x="1725655" y="3025172"/>
                </a:lnTo>
                <a:lnTo>
                  <a:pt x="1659900" y="3014335"/>
                </a:lnTo>
                <a:lnTo>
                  <a:pt x="1621942" y="3006094"/>
                </a:lnTo>
                <a:lnTo>
                  <a:pt x="1618329" y="3000676"/>
                </a:lnTo>
                <a:lnTo>
                  <a:pt x="1618329" y="2995257"/>
                </a:lnTo>
                <a:lnTo>
                  <a:pt x="1620136" y="2989839"/>
                </a:lnTo>
                <a:lnTo>
                  <a:pt x="1625554" y="2986226"/>
                </a:lnTo>
                <a:lnTo>
                  <a:pt x="1630973" y="2986226"/>
                </a:lnTo>
                <a:lnTo>
                  <a:pt x="1663455" y="2992661"/>
                </a:lnTo>
                <a:lnTo>
                  <a:pt x="1695769" y="2998418"/>
                </a:lnTo>
                <a:lnTo>
                  <a:pt x="1727744" y="3003498"/>
                </a:lnTo>
                <a:lnTo>
                  <a:pt x="1759211" y="3007900"/>
                </a:lnTo>
                <a:lnTo>
                  <a:pt x="1764629" y="3007900"/>
                </a:lnTo>
                <a:lnTo>
                  <a:pt x="1770048" y="3013319"/>
                </a:lnTo>
                <a:lnTo>
                  <a:pt x="1768242" y="3020544"/>
                </a:lnTo>
                <a:lnTo>
                  <a:pt x="1770048" y="3025962"/>
                </a:lnTo>
                <a:lnTo>
                  <a:pt x="1764629" y="3029575"/>
                </a:lnTo>
                <a:close/>
              </a:path>
              <a:path w="3453765" h="3046095">
                <a:moveTo>
                  <a:pt x="2414851" y="3007900"/>
                </a:moveTo>
                <a:lnTo>
                  <a:pt x="2407626" y="3007900"/>
                </a:lnTo>
                <a:lnTo>
                  <a:pt x="2404014" y="3004288"/>
                </a:lnTo>
                <a:lnTo>
                  <a:pt x="2400402" y="2993451"/>
                </a:lnTo>
                <a:lnTo>
                  <a:pt x="2404014" y="2988033"/>
                </a:lnTo>
                <a:lnTo>
                  <a:pt x="2411239" y="2986226"/>
                </a:lnTo>
                <a:lnTo>
                  <a:pt x="2475132" y="2972454"/>
                </a:lnTo>
                <a:lnTo>
                  <a:pt x="2506486" y="2965145"/>
                </a:lnTo>
                <a:lnTo>
                  <a:pt x="2537671" y="2957328"/>
                </a:lnTo>
                <a:lnTo>
                  <a:pt x="2543089" y="2955522"/>
                </a:lnTo>
                <a:lnTo>
                  <a:pt x="2550314" y="2959134"/>
                </a:lnTo>
                <a:lnTo>
                  <a:pt x="2550314" y="2964552"/>
                </a:lnTo>
                <a:lnTo>
                  <a:pt x="2552120" y="2969971"/>
                </a:lnTo>
                <a:lnTo>
                  <a:pt x="2548508" y="2977196"/>
                </a:lnTo>
                <a:lnTo>
                  <a:pt x="2543089" y="2977196"/>
                </a:lnTo>
                <a:lnTo>
                  <a:pt x="2479647" y="2993225"/>
                </a:lnTo>
                <a:lnTo>
                  <a:pt x="2447334" y="3000817"/>
                </a:lnTo>
                <a:lnTo>
                  <a:pt x="2414851" y="3007900"/>
                </a:lnTo>
                <a:close/>
              </a:path>
              <a:path w="3453765" h="3046095">
                <a:moveTo>
                  <a:pt x="1506347" y="2979002"/>
                </a:moveTo>
                <a:lnTo>
                  <a:pt x="1497316" y="2979002"/>
                </a:lnTo>
                <a:lnTo>
                  <a:pt x="1465877" y="2970535"/>
                </a:lnTo>
                <a:lnTo>
                  <a:pt x="1434100" y="2961392"/>
                </a:lnTo>
                <a:lnTo>
                  <a:pt x="1402322" y="2951571"/>
                </a:lnTo>
                <a:lnTo>
                  <a:pt x="1365465" y="2939266"/>
                </a:lnTo>
                <a:lnTo>
                  <a:pt x="1361853" y="2933847"/>
                </a:lnTo>
                <a:lnTo>
                  <a:pt x="1363659" y="2926623"/>
                </a:lnTo>
                <a:lnTo>
                  <a:pt x="1365465" y="2921204"/>
                </a:lnTo>
                <a:lnTo>
                  <a:pt x="1370884" y="2917592"/>
                </a:lnTo>
                <a:lnTo>
                  <a:pt x="1378109" y="2919398"/>
                </a:lnTo>
                <a:lnTo>
                  <a:pt x="1409265" y="2929896"/>
                </a:lnTo>
                <a:lnTo>
                  <a:pt x="1440421" y="2939718"/>
                </a:lnTo>
                <a:lnTo>
                  <a:pt x="1471578" y="2948861"/>
                </a:lnTo>
                <a:lnTo>
                  <a:pt x="1502734" y="2957328"/>
                </a:lnTo>
                <a:lnTo>
                  <a:pt x="1508153" y="2959134"/>
                </a:lnTo>
                <a:lnTo>
                  <a:pt x="1511765" y="2964552"/>
                </a:lnTo>
                <a:lnTo>
                  <a:pt x="1509959" y="2969971"/>
                </a:lnTo>
                <a:lnTo>
                  <a:pt x="1509959" y="2975389"/>
                </a:lnTo>
                <a:lnTo>
                  <a:pt x="1506347" y="2979002"/>
                </a:lnTo>
                <a:close/>
              </a:path>
              <a:path w="3453765" h="3046095">
                <a:moveTo>
                  <a:pt x="2671327" y="2939266"/>
                </a:moveTo>
                <a:lnTo>
                  <a:pt x="2660490" y="2939266"/>
                </a:lnTo>
                <a:lnTo>
                  <a:pt x="2656878" y="2935654"/>
                </a:lnTo>
                <a:lnTo>
                  <a:pt x="2655072" y="2932041"/>
                </a:lnTo>
                <a:lnTo>
                  <a:pt x="2653266" y="2926623"/>
                </a:lnTo>
                <a:lnTo>
                  <a:pt x="2656878" y="2919398"/>
                </a:lnTo>
                <a:lnTo>
                  <a:pt x="2662297" y="2917592"/>
                </a:lnTo>
                <a:lnTo>
                  <a:pt x="2723706" y="2895692"/>
                </a:lnTo>
                <a:lnTo>
                  <a:pt x="2754242" y="2884319"/>
                </a:lnTo>
                <a:lnTo>
                  <a:pt x="2785116" y="2872438"/>
                </a:lnTo>
                <a:lnTo>
                  <a:pt x="2790535" y="2870631"/>
                </a:lnTo>
                <a:lnTo>
                  <a:pt x="2797759" y="2872438"/>
                </a:lnTo>
                <a:lnTo>
                  <a:pt x="2801372" y="2883275"/>
                </a:lnTo>
                <a:lnTo>
                  <a:pt x="2799566" y="2890499"/>
                </a:lnTo>
                <a:lnTo>
                  <a:pt x="2794147" y="2892306"/>
                </a:lnTo>
                <a:lnTo>
                  <a:pt x="2764035" y="2904469"/>
                </a:lnTo>
                <a:lnTo>
                  <a:pt x="2733415" y="2916463"/>
                </a:lnTo>
                <a:lnTo>
                  <a:pt x="2702456" y="2928119"/>
                </a:lnTo>
                <a:lnTo>
                  <a:pt x="2671327" y="2939266"/>
                </a:lnTo>
                <a:close/>
              </a:path>
              <a:path w="3453765" h="3046095">
                <a:moveTo>
                  <a:pt x="1257095" y="2894112"/>
                </a:moveTo>
                <a:lnTo>
                  <a:pt x="1249870" y="2894112"/>
                </a:lnTo>
                <a:lnTo>
                  <a:pt x="1219786" y="2881581"/>
                </a:lnTo>
                <a:lnTo>
                  <a:pt x="1189364" y="2868374"/>
                </a:lnTo>
                <a:lnTo>
                  <a:pt x="1158941" y="2854489"/>
                </a:lnTo>
                <a:lnTo>
                  <a:pt x="1128857" y="2839927"/>
                </a:lnTo>
                <a:lnTo>
                  <a:pt x="1123438" y="2838120"/>
                </a:lnTo>
                <a:lnTo>
                  <a:pt x="1121632" y="2830896"/>
                </a:lnTo>
                <a:lnTo>
                  <a:pt x="1125244" y="2820059"/>
                </a:lnTo>
                <a:lnTo>
                  <a:pt x="1132469" y="2818252"/>
                </a:lnTo>
                <a:lnTo>
                  <a:pt x="1137888" y="2820059"/>
                </a:lnTo>
                <a:lnTo>
                  <a:pt x="1167690" y="2834621"/>
                </a:lnTo>
                <a:lnTo>
                  <a:pt x="1197491" y="2848506"/>
                </a:lnTo>
                <a:lnTo>
                  <a:pt x="1227293" y="2861713"/>
                </a:lnTo>
                <a:lnTo>
                  <a:pt x="1257095" y="2874244"/>
                </a:lnTo>
                <a:lnTo>
                  <a:pt x="1262514" y="2876050"/>
                </a:lnTo>
                <a:lnTo>
                  <a:pt x="1266126" y="2883275"/>
                </a:lnTo>
                <a:lnTo>
                  <a:pt x="1262514" y="2888693"/>
                </a:lnTo>
                <a:lnTo>
                  <a:pt x="1260707" y="2892306"/>
                </a:lnTo>
                <a:lnTo>
                  <a:pt x="1257095" y="2894112"/>
                </a:lnTo>
                <a:close/>
              </a:path>
              <a:path w="3453765" h="3046095">
                <a:moveTo>
                  <a:pt x="2916967" y="2838120"/>
                </a:moveTo>
                <a:lnTo>
                  <a:pt x="2906130" y="2838120"/>
                </a:lnTo>
                <a:lnTo>
                  <a:pt x="2902517" y="2836314"/>
                </a:lnTo>
                <a:lnTo>
                  <a:pt x="2900711" y="2832702"/>
                </a:lnTo>
                <a:lnTo>
                  <a:pt x="2898905" y="2827283"/>
                </a:lnTo>
                <a:lnTo>
                  <a:pt x="2900711" y="2820059"/>
                </a:lnTo>
                <a:lnTo>
                  <a:pt x="2906130" y="2818252"/>
                </a:lnTo>
                <a:lnTo>
                  <a:pt x="2963927" y="2788225"/>
                </a:lnTo>
                <a:lnTo>
                  <a:pt x="2992995" y="2772788"/>
                </a:lnTo>
                <a:lnTo>
                  <a:pt x="3021725" y="2756843"/>
                </a:lnTo>
                <a:lnTo>
                  <a:pt x="3027143" y="2753230"/>
                </a:lnTo>
                <a:lnTo>
                  <a:pt x="3034368" y="2755036"/>
                </a:lnTo>
                <a:lnTo>
                  <a:pt x="3036174" y="2760455"/>
                </a:lnTo>
                <a:lnTo>
                  <a:pt x="3039786" y="2765873"/>
                </a:lnTo>
                <a:lnTo>
                  <a:pt x="3037980" y="2773098"/>
                </a:lnTo>
                <a:lnTo>
                  <a:pt x="3032562" y="2774904"/>
                </a:lnTo>
                <a:lnTo>
                  <a:pt x="3003832" y="2791132"/>
                </a:lnTo>
                <a:lnTo>
                  <a:pt x="2974764" y="2807190"/>
                </a:lnTo>
                <a:lnTo>
                  <a:pt x="2945696" y="2822909"/>
                </a:lnTo>
                <a:lnTo>
                  <a:pt x="2916967" y="2838120"/>
                </a:lnTo>
                <a:close/>
              </a:path>
              <a:path w="3453765" h="3046095">
                <a:moveTo>
                  <a:pt x="1020487" y="2778517"/>
                </a:moveTo>
                <a:lnTo>
                  <a:pt x="1013262" y="2778517"/>
                </a:lnTo>
                <a:lnTo>
                  <a:pt x="1011456" y="2776711"/>
                </a:lnTo>
                <a:lnTo>
                  <a:pt x="983037" y="2760116"/>
                </a:lnTo>
                <a:lnTo>
                  <a:pt x="954787" y="2742845"/>
                </a:lnTo>
                <a:lnTo>
                  <a:pt x="926876" y="2724896"/>
                </a:lnTo>
                <a:lnTo>
                  <a:pt x="899473" y="2706270"/>
                </a:lnTo>
                <a:lnTo>
                  <a:pt x="894054" y="2702657"/>
                </a:lnTo>
                <a:lnTo>
                  <a:pt x="892248" y="2695433"/>
                </a:lnTo>
                <a:lnTo>
                  <a:pt x="895861" y="2691820"/>
                </a:lnTo>
                <a:lnTo>
                  <a:pt x="899473" y="2686402"/>
                </a:lnTo>
                <a:lnTo>
                  <a:pt x="906698" y="2684596"/>
                </a:lnTo>
                <a:lnTo>
                  <a:pt x="910310" y="2688208"/>
                </a:lnTo>
                <a:lnTo>
                  <a:pt x="937685" y="2705790"/>
                </a:lnTo>
                <a:lnTo>
                  <a:pt x="965398" y="2723203"/>
                </a:lnTo>
                <a:lnTo>
                  <a:pt x="993112" y="2740277"/>
                </a:lnTo>
                <a:lnTo>
                  <a:pt x="1020487" y="2756843"/>
                </a:lnTo>
                <a:lnTo>
                  <a:pt x="1025905" y="2760455"/>
                </a:lnTo>
                <a:lnTo>
                  <a:pt x="1027711" y="2765873"/>
                </a:lnTo>
                <a:lnTo>
                  <a:pt x="1024099" y="2771292"/>
                </a:lnTo>
                <a:lnTo>
                  <a:pt x="1024099" y="2776711"/>
                </a:lnTo>
                <a:lnTo>
                  <a:pt x="1020487" y="2778517"/>
                </a:lnTo>
                <a:close/>
              </a:path>
              <a:path w="3453765" h="3046095">
                <a:moveTo>
                  <a:pt x="3137320" y="2708076"/>
                </a:moveTo>
                <a:lnTo>
                  <a:pt x="3131901" y="2708076"/>
                </a:lnTo>
                <a:lnTo>
                  <a:pt x="3128289" y="2706270"/>
                </a:lnTo>
                <a:lnTo>
                  <a:pt x="3126483" y="2702657"/>
                </a:lnTo>
                <a:lnTo>
                  <a:pt x="3122870" y="2697239"/>
                </a:lnTo>
                <a:lnTo>
                  <a:pt x="3124677" y="2690014"/>
                </a:lnTo>
                <a:lnTo>
                  <a:pt x="3130095" y="2688208"/>
                </a:lnTo>
                <a:lnTo>
                  <a:pt x="3157159" y="2670005"/>
                </a:lnTo>
                <a:lnTo>
                  <a:pt x="3184054" y="2650956"/>
                </a:lnTo>
                <a:lnTo>
                  <a:pt x="3236659" y="2612349"/>
                </a:lnTo>
                <a:lnTo>
                  <a:pt x="3242078" y="2608737"/>
                </a:lnTo>
                <a:lnTo>
                  <a:pt x="3247496" y="2608737"/>
                </a:lnTo>
                <a:lnTo>
                  <a:pt x="3254721" y="2619574"/>
                </a:lnTo>
                <a:lnTo>
                  <a:pt x="3254721" y="2624992"/>
                </a:lnTo>
                <a:lnTo>
                  <a:pt x="3249302" y="2628604"/>
                </a:lnTo>
                <a:lnTo>
                  <a:pt x="3223254" y="2648613"/>
                </a:lnTo>
                <a:lnTo>
                  <a:pt x="3196698" y="2668114"/>
                </a:lnTo>
                <a:lnTo>
                  <a:pt x="3169803" y="2687277"/>
                </a:lnTo>
                <a:lnTo>
                  <a:pt x="3142738" y="2706270"/>
                </a:lnTo>
                <a:lnTo>
                  <a:pt x="3140932" y="2706270"/>
                </a:lnTo>
                <a:lnTo>
                  <a:pt x="3137320" y="2708076"/>
                </a:lnTo>
                <a:close/>
              </a:path>
              <a:path w="3453765" h="3046095">
                <a:moveTo>
                  <a:pt x="801940" y="2632217"/>
                </a:moveTo>
                <a:lnTo>
                  <a:pt x="792909" y="2632217"/>
                </a:lnTo>
                <a:lnTo>
                  <a:pt x="791103" y="2630411"/>
                </a:lnTo>
                <a:lnTo>
                  <a:pt x="739627" y="2589546"/>
                </a:lnTo>
                <a:lnTo>
                  <a:pt x="713889" y="2568690"/>
                </a:lnTo>
                <a:lnTo>
                  <a:pt x="688151" y="2547327"/>
                </a:lnTo>
                <a:lnTo>
                  <a:pt x="682732" y="2543714"/>
                </a:lnTo>
                <a:lnTo>
                  <a:pt x="682732" y="2536490"/>
                </a:lnTo>
                <a:lnTo>
                  <a:pt x="689957" y="2525653"/>
                </a:lnTo>
                <a:lnTo>
                  <a:pt x="697182" y="2525653"/>
                </a:lnTo>
                <a:lnTo>
                  <a:pt x="702600" y="2529265"/>
                </a:lnTo>
                <a:lnTo>
                  <a:pt x="727294" y="2550629"/>
                </a:lnTo>
                <a:lnTo>
                  <a:pt x="752496" y="2571484"/>
                </a:lnTo>
                <a:lnTo>
                  <a:pt x="778036" y="2592001"/>
                </a:lnTo>
                <a:lnTo>
                  <a:pt x="803746" y="2612349"/>
                </a:lnTo>
                <a:lnTo>
                  <a:pt x="809164" y="2615961"/>
                </a:lnTo>
                <a:lnTo>
                  <a:pt x="809164" y="2623186"/>
                </a:lnTo>
                <a:lnTo>
                  <a:pt x="805552" y="2626798"/>
                </a:lnTo>
                <a:lnTo>
                  <a:pt x="805552" y="2630411"/>
                </a:lnTo>
                <a:lnTo>
                  <a:pt x="801940" y="2632217"/>
                </a:lnTo>
                <a:close/>
              </a:path>
              <a:path w="3453765" h="3046095">
                <a:moveTo>
                  <a:pt x="3348642" y="2547327"/>
                </a:moveTo>
                <a:lnTo>
                  <a:pt x="3341417" y="2547327"/>
                </a:lnTo>
                <a:lnTo>
                  <a:pt x="3339611" y="2545521"/>
                </a:lnTo>
                <a:lnTo>
                  <a:pt x="3335999" y="2543714"/>
                </a:lnTo>
                <a:lnTo>
                  <a:pt x="3332386" y="2538296"/>
                </a:lnTo>
                <a:lnTo>
                  <a:pt x="3332386" y="2532877"/>
                </a:lnTo>
                <a:lnTo>
                  <a:pt x="3337805" y="2527459"/>
                </a:lnTo>
                <a:lnTo>
                  <a:pt x="3362160" y="2505757"/>
                </a:lnTo>
                <a:lnTo>
                  <a:pt x="3386346" y="2483885"/>
                </a:lnTo>
                <a:lnTo>
                  <a:pt x="3410193" y="2461675"/>
                </a:lnTo>
                <a:lnTo>
                  <a:pt x="3433532" y="2438956"/>
                </a:lnTo>
                <a:lnTo>
                  <a:pt x="3437144" y="2435344"/>
                </a:lnTo>
                <a:lnTo>
                  <a:pt x="3444369" y="2435344"/>
                </a:lnTo>
                <a:lnTo>
                  <a:pt x="3449787" y="2438956"/>
                </a:lnTo>
                <a:lnTo>
                  <a:pt x="3453400" y="2442569"/>
                </a:lnTo>
                <a:lnTo>
                  <a:pt x="3453400" y="2449793"/>
                </a:lnTo>
                <a:lnTo>
                  <a:pt x="3426448" y="2478212"/>
                </a:lnTo>
                <a:lnTo>
                  <a:pt x="3378415" y="2523536"/>
                </a:lnTo>
                <a:lnTo>
                  <a:pt x="3354060" y="2545521"/>
                </a:lnTo>
                <a:lnTo>
                  <a:pt x="3348642" y="2547327"/>
                </a:lnTo>
                <a:close/>
              </a:path>
              <a:path w="3453765" h="3046095">
                <a:moveTo>
                  <a:pt x="603261" y="2458824"/>
                </a:moveTo>
                <a:lnTo>
                  <a:pt x="597842" y="2458824"/>
                </a:lnTo>
                <a:lnTo>
                  <a:pt x="594230" y="2455212"/>
                </a:lnTo>
                <a:lnTo>
                  <a:pt x="548398" y="2408026"/>
                </a:lnTo>
                <a:lnTo>
                  <a:pt x="503921" y="2359485"/>
                </a:lnTo>
                <a:lnTo>
                  <a:pt x="500309" y="2354066"/>
                </a:lnTo>
                <a:lnTo>
                  <a:pt x="500309" y="2348648"/>
                </a:lnTo>
                <a:lnTo>
                  <a:pt x="505728" y="2343229"/>
                </a:lnTo>
                <a:lnTo>
                  <a:pt x="511146" y="2339617"/>
                </a:lnTo>
                <a:lnTo>
                  <a:pt x="516565" y="2339617"/>
                </a:lnTo>
                <a:lnTo>
                  <a:pt x="521983" y="2345035"/>
                </a:lnTo>
                <a:lnTo>
                  <a:pt x="543968" y="2369391"/>
                </a:lnTo>
                <a:lnTo>
                  <a:pt x="566460" y="2393576"/>
                </a:lnTo>
                <a:lnTo>
                  <a:pt x="589291" y="2417423"/>
                </a:lnTo>
                <a:lnTo>
                  <a:pt x="612292" y="2440763"/>
                </a:lnTo>
                <a:lnTo>
                  <a:pt x="615904" y="2444375"/>
                </a:lnTo>
                <a:lnTo>
                  <a:pt x="615904" y="2451600"/>
                </a:lnTo>
                <a:lnTo>
                  <a:pt x="612292" y="2457018"/>
                </a:lnTo>
                <a:lnTo>
                  <a:pt x="606873" y="2457018"/>
                </a:lnTo>
                <a:lnTo>
                  <a:pt x="603261" y="2458824"/>
                </a:lnTo>
                <a:close/>
              </a:path>
              <a:path w="3453765" h="3046095">
                <a:moveTo>
                  <a:pt x="429868" y="2261952"/>
                </a:moveTo>
                <a:lnTo>
                  <a:pt x="424450" y="2261952"/>
                </a:lnTo>
                <a:lnTo>
                  <a:pt x="420838" y="2260145"/>
                </a:lnTo>
                <a:lnTo>
                  <a:pt x="379521" y="2205734"/>
                </a:lnTo>
                <a:lnTo>
                  <a:pt x="341366" y="2151775"/>
                </a:lnTo>
                <a:lnTo>
                  <a:pt x="337754" y="2146357"/>
                </a:lnTo>
                <a:lnTo>
                  <a:pt x="339560" y="2139132"/>
                </a:lnTo>
                <a:lnTo>
                  <a:pt x="344978" y="2137326"/>
                </a:lnTo>
                <a:lnTo>
                  <a:pt x="350397" y="2133713"/>
                </a:lnTo>
                <a:lnTo>
                  <a:pt x="357621" y="2135520"/>
                </a:lnTo>
                <a:lnTo>
                  <a:pt x="359428" y="2140938"/>
                </a:lnTo>
                <a:lnTo>
                  <a:pt x="377630" y="2168002"/>
                </a:lnTo>
                <a:lnTo>
                  <a:pt x="396680" y="2194897"/>
                </a:lnTo>
                <a:lnTo>
                  <a:pt x="416068" y="2221454"/>
                </a:lnTo>
                <a:lnTo>
                  <a:pt x="435287" y="2247502"/>
                </a:lnTo>
                <a:lnTo>
                  <a:pt x="438899" y="2252921"/>
                </a:lnTo>
                <a:lnTo>
                  <a:pt x="438899" y="2258339"/>
                </a:lnTo>
                <a:lnTo>
                  <a:pt x="436190" y="2260145"/>
                </a:lnTo>
                <a:lnTo>
                  <a:pt x="431675" y="2260145"/>
                </a:lnTo>
                <a:lnTo>
                  <a:pt x="429868" y="2261952"/>
                </a:lnTo>
                <a:close/>
              </a:path>
              <a:path w="3453765" h="3046095">
                <a:moveTo>
                  <a:pt x="433481" y="2261952"/>
                </a:moveTo>
                <a:lnTo>
                  <a:pt x="431675" y="2260145"/>
                </a:lnTo>
                <a:lnTo>
                  <a:pt x="436190" y="2260145"/>
                </a:lnTo>
                <a:lnTo>
                  <a:pt x="433481" y="2261952"/>
                </a:lnTo>
                <a:close/>
              </a:path>
              <a:path w="3453765" h="3046095">
                <a:moveTo>
                  <a:pt x="287181" y="2043405"/>
                </a:moveTo>
                <a:lnTo>
                  <a:pt x="278150" y="2043405"/>
                </a:lnTo>
                <a:lnTo>
                  <a:pt x="274538" y="2041599"/>
                </a:lnTo>
                <a:lnTo>
                  <a:pt x="272731" y="2037986"/>
                </a:lnTo>
                <a:lnTo>
                  <a:pt x="256504" y="2009257"/>
                </a:lnTo>
                <a:lnTo>
                  <a:pt x="240446" y="1980189"/>
                </a:lnTo>
                <a:lnTo>
                  <a:pt x="224727" y="1951121"/>
                </a:lnTo>
                <a:lnTo>
                  <a:pt x="209515" y="1922391"/>
                </a:lnTo>
                <a:lnTo>
                  <a:pt x="207709" y="1916973"/>
                </a:lnTo>
                <a:lnTo>
                  <a:pt x="209515" y="1909748"/>
                </a:lnTo>
                <a:lnTo>
                  <a:pt x="220352" y="1906136"/>
                </a:lnTo>
                <a:lnTo>
                  <a:pt x="227577" y="1907942"/>
                </a:lnTo>
                <a:lnTo>
                  <a:pt x="229383" y="1913360"/>
                </a:lnTo>
                <a:lnTo>
                  <a:pt x="259411" y="1971158"/>
                </a:lnTo>
                <a:lnTo>
                  <a:pt x="274848" y="2000226"/>
                </a:lnTo>
                <a:lnTo>
                  <a:pt x="290793" y="2028955"/>
                </a:lnTo>
                <a:lnTo>
                  <a:pt x="294405" y="2034374"/>
                </a:lnTo>
                <a:lnTo>
                  <a:pt x="292599" y="2041599"/>
                </a:lnTo>
                <a:lnTo>
                  <a:pt x="287181" y="2043405"/>
                </a:lnTo>
                <a:close/>
              </a:path>
              <a:path w="3453765" h="3046095">
                <a:moveTo>
                  <a:pt x="169780" y="1808602"/>
                </a:moveTo>
                <a:lnTo>
                  <a:pt x="160749" y="1808602"/>
                </a:lnTo>
                <a:lnTo>
                  <a:pt x="155330" y="1806796"/>
                </a:lnTo>
                <a:lnTo>
                  <a:pt x="153524" y="1801378"/>
                </a:lnTo>
                <a:lnTo>
                  <a:pt x="141361" y="1771266"/>
                </a:lnTo>
                <a:lnTo>
                  <a:pt x="129367" y="1740645"/>
                </a:lnTo>
                <a:lnTo>
                  <a:pt x="117711" y="1709686"/>
                </a:lnTo>
                <a:lnTo>
                  <a:pt x="106564" y="1678558"/>
                </a:lnTo>
                <a:lnTo>
                  <a:pt x="104757" y="1673140"/>
                </a:lnTo>
                <a:lnTo>
                  <a:pt x="108370" y="1665915"/>
                </a:lnTo>
                <a:lnTo>
                  <a:pt x="119207" y="1662303"/>
                </a:lnTo>
                <a:lnTo>
                  <a:pt x="126432" y="1665915"/>
                </a:lnTo>
                <a:lnTo>
                  <a:pt x="128238" y="1671333"/>
                </a:lnTo>
                <a:lnTo>
                  <a:pt x="139131" y="1702208"/>
                </a:lnTo>
                <a:lnTo>
                  <a:pt x="150363" y="1732743"/>
                </a:lnTo>
                <a:lnTo>
                  <a:pt x="162273" y="1763279"/>
                </a:lnTo>
                <a:lnTo>
                  <a:pt x="175198" y="1794153"/>
                </a:lnTo>
                <a:lnTo>
                  <a:pt x="177004" y="1799572"/>
                </a:lnTo>
                <a:lnTo>
                  <a:pt x="175198" y="1806796"/>
                </a:lnTo>
                <a:lnTo>
                  <a:pt x="169780" y="1808602"/>
                </a:lnTo>
                <a:close/>
              </a:path>
              <a:path w="3453765" h="3046095">
                <a:moveTo>
                  <a:pt x="86696" y="1559351"/>
                </a:moveTo>
                <a:lnTo>
                  <a:pt x="74053" y="1559351"/>
                </a:lnTo>
                <a:lnTo>
                  <a:pt x="70440" y="1555738"/>
                </a:lnTo>
                <a:lnTo>
                  <a:pt x="52604" y="1488684"/>
                </a:lnTo>
                <a:lnTo>
                  <a:pt x="37929" y="1423888"/>
                </a:lnTo>
                <a:lnTo>
                  <a:pt x="36123" y="1418469"/>
                </a:lnTo>
                <a:lnTo>
                  <a:pt x="39735" y="1413051"/>
                </a:lnTo>
                <a:lnTo>
                  <a:pt x="46960" y="1411245"/>
                </a:lnTo>
                <a:lnTo>
                  <a:pt x="52378" y="1409439"/>
                </a:lnTo>
                <a:lnTo>
                  <a:pt x="57797" y="1413051"/>
                </a:lnTo>
                <a:lnTo>
                  <a:pt x="59603" y="1420276"/>
                </a:lnTo>
                <a:lnTo>
                  <a:pt x="66405" y="1452476"/>
                </a:lnTo>
                <a:lnTo>
                  <a:pt x="73375" y="1484169"/>
                </a:lnTo>
                <a:lnTo>
                  <a:pt x="80685" y="1515523"/>
                </a:lnTo>
                <a:lnTo>
                  <a:pt x="88502" y="1546708"/>
                </a:lnTo>
                <a:lnTo>
                  <a:pt x="90308" y="1552126"/>
                </a:lnTo>
                <a:lnTo>
                  <a:pt x="86696" y="1559351"/>
                </a:lnTo>
                <a:close/>
              </a:path>
              <a:path w="3453765" h="3046095">
                <a:moveTo>
                  <a:pt x="28898" y="1302874"/>
                </a:moveTo>
                <a:lnTo>
                  <a:pt x="23480" y="1302874"/>
                </a:lnTo>
                <a:lnTo>
                  <a:pt x="18061" y="1299262"/>
                </a:lnTo>
                <a:lnTo>
                  <a:pt x="18061" y="1293844"/>
                </a:lnTo>
                <a:lnTo>
                  <a:pt x="14054" y="1261050"/>
                </a:lnTo>
                <a:lnTo>
                  <a:pt x="10385" y="1227918"/>
                </a:lnTo>
                <a:lnTo>
                  <a:pt x="7377" y="1194504"/>
                </a:lnTo>
                <a:lnTo>
                  <a:pt x="5418" y="1161993"/>
                </a:lnTo>
                <a:lnTo>
                  <a:pt x="5418" y="1156575"/>
                </a:lnTo>
                <a:lnTo>
                  <a:pt x="9030" y="1151156"/>
                </a:lnTo>
                <a:lnTo>
                  <a:pt x="21674" y="1151156"/>
                </a:lnTo>
                <a:lnTo>
                  <a:pt x="27092" y="1154768"/>
                </a:lnTo>
                <a:lnTo>
                  <a:pt x="27092" y="1161993"/>
                </a:lnTo>
                <a:lnTo>
                  <a:pt x="29855" y="1194786"/>
                </a:lnTo>
                <a:lnTo>
                  <a:pt x="32827" y="1227918"/>
                </a:lnTo>
                <a:lnTo>
                  <a:pt x="35982" y="1259526"/>
                </a:lnTo>
                <a:lnTo>
                  <a:pt x="39735" y="1292037"/>
                </a:lnTo>
                <a:lnTo>
                  <a:pt x="39735" y="1295650"/>
                </a:lnTo>
                <a:lnTo>
                  <a:pt x="36123" y="1301068"/>
                </a:lnTo>
                <a:lnTo>
                  <a:pt x="28898" y="1302874"/>
                </a:lnTo>
                <a:close/>
              </a:path>
              <a:path w="3453765" h="3046095">
                <a:moveTo>
                  <a:pt x="18061" y="1040980"/>
                </a:moveTo>
                <a:lnTo>
                  <a:pt x="5418" y="1040980"/>
                </a:lnTo>
                <a:lnTo>
                  <a:pt x="0" y="1035561"/>
                </a:lnTo>
                <a:lnTo>
                  <a:pt x="310" y="995825"/>
                </a:lnTo>
                <a:lnTo>
                  <a:pt x="2328" y="929759"/>
                </a:lnTo>
                <a:lnTo>
                  <a:pt x="3612" y="898292"/>
                </a:lnTo>
                <a:lnTo>
                  <a:pt x="3612" y="892873"/>
                </a:lnTo>
                <a:lnTo>
                  <a:pt x="9030" y="887455"/>
                </a:lnTo>
                <a:lnTo>
                  <a:pt x="19867" y="887455"/>
                </a:lnTo>
                <a:lnTo>
                  <a:pt x="25286" y="892873"/>
                </a:lnTo>
                <a:lnTo>
                  <a:pt x="25286" y="898292"/>
                </a:lnTo>
                <a:lnTo>
                  <a:pt x="23922" y="930803"/>
                </a:lnTo>
                <a:lnTo>
                  <a:pt x="22802" y="961734"/>
                </a:lnTo>
                <a:lnTo>
                  <a:pt x="21984" y="994047"/>
                </a:lnTo>
                <a:lnTo>
                  <a:pt x="21674" y="1026530"/>
                </a:lnTo>
                <a:lnTo>
                  <a:pt x="21674" y="1035561"/>
                </a:lnTo>
                <a:lnTo>
                  <a:pt x="18061" y="1040980"/>
                </a:lnTo>
                <a:close/>
              </a:path>
              <a:path w="3453765" h="3046095">
                <a:moveTo>
                  <a:pt x="34317" y="779085"/>
                </a:moveTo>
                <a:lnTo>
                  <a:pt x="21674" y="779085"/>
                </a:lnTo>
                <a:lnTo>
                  <a:pt x="18061" y="773666"/>
                </a:lnTo>
                <a:lnTo>
                  <a:pt x="18061" y="766441"/>
                </a:lnTo>
                <a:lnTo>
                  <a:pt x="22464" y="733930"/>
                </a:lnTo>
                <a:lnTo>
                  <a:pt x="33301" y="668908"/>
                </a:lnTo>
                <a:lnTo>
                  <a:pt x="41541" y="630979"/>
                </a:lnTo>
                <a:lnTo>
                  <a:pt x="46960" y="627366"/>
                </a:lnTo>
                <a:lnTo>
                  <a:pt x="52378" y="627366"/>
                </a:lnTo>
                <a:lnTo>
                  <a:pt x="57797" y="629172"/>
                </a:lnTo>
                <a:lnTo>
                  <a:pt x="61409" y="634591"/>
                </a:lnTo>
                <a:lnTo>
                  <a:pt x="61409" y="640009"/>
                </a:lnTo>
                <a:lnTo>
                  <a:pt x="54975" y="672492"/>
                </a:lnTo>
                <a:lnTo>
                  <a:pt x="49218" y="704806"/>
                </a:lnTo>
                <a:lnTo>
                  <a:pt x="44138" y="736781"/>
                </a:lnTo>
                <a:lnTo>
                  <a:pt x="39735" y="768248"/>
                </a:lnTo>
                <a:lnTo>
                  <a:pt x="37929" y="773666"/>
                </a:lnTo>
                <a:lnTo>
                  <a:pt x="34317" y="779085"/>
                </a:lnTo>
                <a:close/>
              </a:path>
              <a:path w="3453765" h="3046095">
                <a:moveTo>
                  <a:pt x="83083" y="520802"/>
                </a:moveTo>
                <a:lnTo>
                  <a:pt x="75859" y="520802"/>
                </a:lnTo>
                <a:lnTo>
                  <a:pt x="70440" y="518996"/>
                </a:lnTo>
                <a:lnTo>
                  <a:pt x="66828" y="513577"/>
                </a:lnTo>
                <a:lnTo>
                  <a:pt x="68634" y="506353"/>
                </a:lnTo>
                <a:lnTo>
                  <a:pt x="86244" y="443137"/>
                </a:lnTo>
                <a:lnTo>
                  <a:pt x="108370" y="374502"/>
                </a:lnTo>
                <a:lnTo>
                  <a:pt x="113788" y="370890"/>
                </a:lnTo>
                <a:lnTo>
                  <a:pt x="121013" y="374502"/>
                </a:lnTo>
                <a:lnTo>
                  <a:pt x="126432" y="376308"/>
                </a:lnTo>
                <a:lnTo>
                  <a:pt x="130044" y="381727"/>
                </a:lnTo>
                <a:lnTo>
                  <a:pt x="128238" y="388952"/>
                </a:lnTo>
                <a:lnTo>
                  <a:pt x="117739" y="420108"/>
                </a:lnTo>
                <a:lnTo>
                  <a:pt x="107918" y="451264"/>
                </a:lnTo>
                <a:lnTo>
                  <a:pt x="98775" y="482421"/>
                </a:lnTo>
                <a:lnTo>
                  <a:pt x="90308" y="513577"/>
                </a:lnTo>
                <a:lnTo>
                  <a:pt x="88502" y="517190"/>
                </a:lnTo>
                <a:lnTo>
                  <a:pt x="83083" y="520802"/>
                </a:lnTo>
                <a:close/>
              </a:path>
              <a:path w="3453765" h="3046095">
                <a:moveTo>
                  <a:pt x="167973" y="271550"/>
                </a:moveTo>
                <a:lnTo>
                  <a:pt x="158943" y="271550"/>
                </a:lnTo>
                <a:lnTo>
                  <a:pt x="153524" y="269744"/>
                </a:lnTo>
                <a:lnTo>
                  <a:pt x="149912" y="262520"/>
                </a:lnTo>
                <a:lnTo>
                  <a:pt x="153524" y="257101"/>
                </a:lnTo>
                <a:lnTo>
                  <a:pt x="166054" y="227017"/>
                </a:lnTo>
                <a:lnTo>
                  <a:pt x="179262" y="196594"/>
                </a:lnTo>
                <a:lnTo>
                  <a:pt x="193147" y="166172"/>
                </a:lnTo>
                <a:lnTo>
                  <a:pt x="207709" y="136087"/>
                </a:lnTo>
                <a:lnTo>
                  <a:pt x="209515" y="130669"/>
                </a:lnTo>
                <a:lnTo>
                  <a:pt x="216740" y="128863"/>
                </a:lnTo>
                <a:lnTo>
                  <a:pt x="227577" y="132475"/>
                </a:lnTo>
                <a:lnTo>
                  <a:pt x="229383" y="139700"/>
                </a:lnTo>
                <a:lnTo>
                  <a:pt x="227577" y="145118"/>
                </a:lnTo>
                <a:lnTo>
                  <a:pt x="213015" y="174920"/>
                </a:lnTo>
                <a:lnTo>
                  <a:pt x="199130" y="204722"/>
                </a:lnTo>
                <a:lnTo>
                  <a:pt x="185922" y="234524"/>
                </a:lnTo>
                <a:lnTo>
                  <a:pt x="173392" y="264326"/>
                </a:lnTo>
                <a:lnTo>
                  <a:pt x="171586" y="269744"/>
                </a:lnTo>
                <a:lnTo>
                  <a:pt x="167973" y="271550"/>
                </a:lnTo>
                <a:close/>
              </a:path>
              <a:path w="3453765" h="3046095">
                <a:moveTo>
                  <a:pt x="283568" y="34942"/>
                </a:moveTo>
                <a:lnTo>
                  <a:pt x="274538" y="34942"/>
                </a:lnTo>
                <a:lnTo>
                  <a:pt x="272731" y="33136"/>
                </a:lnTo>
                <a:lnTo>
                  <a:pt x="267313" y="29523"/>
                </a:lnTo>
                <a:lnTo>
                  <a:pt x="265507" y="24105"/>
                </a:lnTo>
                <a:lnTo>
                  <a:pt x="269119" y="18686"/>
                </a:lnTo>
                <a:lnTo>
                  <a:pt x="280031" y="0"/>
                </a:lnTo>
                <a:lnTo>
                  <a:pt x="306221" y="0"/>
                </a:lnTo>
                <a:lnTo>
                  <a:pt x="305553" y="1104"/>
                </a:lnTo>
                <a:lnTo>
                  <a:pt x="288987" y="29523"/>
                </a:lnTo>
                <a:lnTo>
                  <a:pt x="287181" y="33136"/>
                </a:lnTo>
                <a:lnTo>
                  <a:pt x="283568" y="34942"/>
                </a:lnTo>
                <a:close/>
              </a:path>
            </a:pathLst>
          </a:custGeom>
          <a:solidFill>
            <a:srgbClr val="000000">
              <a:alpha val="68629"/>
            </a:srgbClr>
          </a:solidFill>
        </p:spPr>
        <p:txBody>
          <a:bodyPr wrap="square" lIns="0" tIns="0" rIns="0" bIns="0" rtlCol="0"/>
          <a:lstStyle/>
          <a:p>
            <a:endParaRPr dirty="0"/>
          </a:p>
        </p:txBody>
      </p:sp>
      <p:sp>
        <p:nvSpPr>
          <p:cNvPr id="23" name="TextBox 22">
            <a:extLst>
              <a:ext uri="{FF2B5EF4-FFF2-40B4-BE49-F238E27FC236}">
                <a16:creationId xmlns:a16="http://schemas.microsoft.com/office/drawing/2014/main" id="{190CE40E-3DC5-A2B1-AB42-F72D0FCBEF8C}"/>
              </a:ext>
            </a:extLst>
          </p:cNvPr>
          <p:cNvSpPr txBox="1"/>
          <p:nvPr/>
        </p:nvSpPr>
        <p:spPr>
          <a:xfrm>
            <a:off x="1622383" y="1866900"/>
            <a:ext cx="9829800" cy="8133124"/>
          </a:xfrm>
          <a:prstGeom prst="rect">
            <a:avLst/>
          </a:prstGeom>
          <a:noFill/>
        </p:spPr>
        <p:txBody>
          <a:bodyPr wrap="square" rtlCol="0">
            <a:spAutoFit/>
          </a:bodyPr>
          <a:lstStyle/>
          <a:p>
            <a:pPr marL="12700">
              <a:lnSpc>
                <a:spcPct val="100000"/>
              </a:lnSpc>
              <a:spcBef>
                <a:spcPts val="280"/>
              </a:spcBef>
            </a:pPr>
            <a:r>
              <a:rPr lang="en-SG" sz="3600" b="1" spc="75" dirty="0">
                <a:solidFill>
                  <a:srgbClr val="002629"/>
                </a:solidFill>
                <a:latin typeface="Arial" panose="020B0604020202020204" pitchFamily="34" charset="0"/>
                <a:cs typeface="Arial" panose="020B0604020202020204" pitchFamily="34" charset="0"/>
              </a:rPr>
              <a:t>Logical</a:t>
            </a:r>
            <a:r>
              <a:rPr lang="en-SG" sz="3600" b="1" spc="-245" dirty="0">
                <a:solidFill>
                  <a:srgbClr val="002629"/>
                </a:solidFill>
                <a:latin typeface="Arial" panose="020B0604020202020204" pitchFamily="34" charset="0"/>
                <a:cs typeface="Arial" panose="020B0604020202020204" pitchFamily="34" charset="0"/>
              </a:rPr>
              <a:t> </a:t>
            </a:r>
            <a:r>
              <a:rPr lang="en-SG" sz="3600" b="1" spc="125" dirty="0">
                <a:solidFill>
                  <a:srgbClr val="002629"/>
                </a:solidFill>
                <a:latin typeface="Arial" panose="020B0604020202020204" pitchFamily="34" charset="0"/>
                <a:cs typeface="Arial" panose="020B0604020202020204" pitchFamily="34" charset="0"/>
              </a:rPr>
              <a:t>Extraction</a:t>
            </a:r>
            <a:endParaRPr lang="en-SG" sz="3600" b="1" dirty="0">
              <a:latin typeface="Arial" panose="020B0604020202020204" pitchFamily="34" charset="0"/>
              <a:cs typeface="Arial" panose="020B0604020202020204" pitchFamily="34" charset="0"/>
            </a:endParaRPr>
          </a:p>
          <a:p>
            <a:pPr marL="457200" lvl="0" indent="-457200">
              <a:lnSpc>
                <a:spcPct val="107000"/>
              </a:lnSpc>
              <a:spcAft>
                <a:spcPts val="800"/>
              </a:spcAf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Full Extraction</a:t>
            </a:r>
            <a:endParaRPr lang="en-SG" sz="3200" dirty="0">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Incremental Extraction</a:t>
            </a:r>
          </a:p>
          <a:p>
            <a:pPr marL="285750" indent="-285750">
              <a:buFont typeface="Arial" panose="020B0604020202020204" pitchFamily="34" charset="0"/>
              <a:buChar char="•"/>
            </a:pPr>
            <a:endParaRPr lang="en-SG" sz="3200" dirty="0">
              <a:latin typeface="Arial" panose="020B0604020202020204" pitchFamily="34" charset="0"/>
              <a:cs typeface="Arial" panose="020B0604020202020204" pitchFamily="34" charset="0"/>
            </a:endParaRPr>
          </a:p>
          <a:p>
            <a:pPr marL="12700">
              <a:lnSpc>
                <a:spcPct val="100000"/>
              </a:lnSpc>
            </a:pPr>
            <a:r>
              <a:rPr lang="en-SG" sz="3600" b="1" spc="185" dirty="0">
                <a:solidFill>
                  <a:srgbClr val="002629"/>
                </a:solidFill>
                <a:latin typeface="Arial" panose="020B0604020202020204" pitchFamily="34" charset="0"/>
                <a:cs typeface="Arial" panose="020B0604020202020204" pitchFamily="34" charset="0"/>
              </a:rPr>
              <a:t>Physical</a:t>
            </a:r>
            <a:r>
              <a:rPr lang="en-SG" sz="3600" b="1" spc="-310" dirty="0">
                <a:solidFill>
                  <a:srgbClr val="002629"/>
                </a:solidFill>
                <a:latin typeface="Arial" panose="020B0604020202020204" pitchFamily="34" charset="0"/>
                <a:cs typeface="Arial" panose="020B0604020202020204" pitchFamily="34" charset="0"/>
              </a:rPr>
              <a:t> </a:t>
            </a:r>
            <a:r>
              <a:rPr lang="en-SG" sz="3600" b="1" spc="185" dirty="0">
                <a:solidFill>
                  <a:srgbClr val="002629"/>
                </a:solidFill>
                <a:latin typeface="Arial" panose="020B0604020202020204" pitchFamily="34" charset="0"/>
                <a:cs typeface="Arial" panose="020B0604020202020204" pitchFamily="34" charset="0"/>
              </a:rPr>
              <a:t>Extraction</a:t>
            </a:r>
          </a:p>
          <a:p>
            <a:pPr marL="457200" lvl="0" indent="-457200">
              <a:lnSpc>
                <a:spcPct val="107000"/>
              </a:lnSpc>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Online Extraction</a:t>
            </a:r>
            <a:endParaRPr lang="en-SG" sz="32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Offline Extraction</a:t>
            </a:r>
            <a:endParaRPr lang="en-SG" sz="32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spcAft>
                <a:spcPts val="800"/>
              </a:spcAf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Legacy vs. OLTP</a:t>
            </a:r>
            <a:endParaRPr lang="en-SG" sz="3200" dirty="0">
              <a:effectLst/>
              <a:latin typeface="Arial" panose="020B0604020202020204" pitchFamily="34" charset="0"/>
              <a:ea typeface="Calibri" panose="020F0502020204030204" pitchFamily="34" charset="0"/>
              <a:cs typeface="Arial" panose="020B0604020202020204" pitchFamily="34" charset="0"/>
            </a:endParaRPr>
          </a:p>
          <a:p>
            <a:pPr marL="12700">
              <a:lnSpc>
                <a:spcPct val="100000"/>
              </a:lnSpc>
              <a:spcBef>
                <a:spcPts val="1040"/>
              </a:spcBef>
            </a:pPr>
            <a:r>
              <a:rPr lang="en-SG" sz="3600" b="1" spc="-60" dirty="0">
                <a:solidFill>
                  <a:srgbClr val="002629"/>
                </a:solidFill>
                <a:latin typeface="Arial" panose="020B0604020202020204" pitchFamily="34" charset="0"/>
                <a:cs typeface="Arial" panose="020B0604020202020204" pitchFamily="34" charset="0"/>
              </a:rPr>
              <a:t>Data</a:t>
            </a:r>
            <a:r>
              <a:rPr lang="en-SG" sz="3600" b="1" spc="-605" dirty="0">
                <a:solidFill>
                  <a:srgbClr val="002629"/>
                </a:solidFill>
                <a:latin typeface="Arial" panose="020B0604020202020204" pitchFamily="34" charset="0"/>
                <a:cs typeface="Arial" panose="020B0604020202020204" pitchFamily="34" charset="0"/>
              </a:rPr>
              <a:t> </a:t>
            </a:r>
            <a:r>
              <a:rPr lang="en-SG" sz="3600" b="1" spc="-65" dirty="0">
                <a:solidFill>
                  <a:srgbClr val="002629"/>
                </a:solidFill>
                <a:latin typeface="Arial" panose="020B0604020202020204" pitchFamily="34" charset="0"/>
                <a:cs typeface="Arial" panose="020B0604020202020204" pitchFamily="34" charset="0"/>
              </a:rPr>
              <a:t>Transformation</a:t>
            </a:r>
            <a:r>
              <a:rPr lang="en-SG" sz="3600" b="1" spc="-600" dirty="0">
                <a:solidFill>
                  <a:srgbClr val="002629"/>
                </a:solidFill>
                <a:latin typeface="Arial" panose="020B0604020202020204" pitchFamily="34" charset="0"/>
                <a:cs typeface="Arial" panose="020B0604020202020204" pitchFamily="34" charset="0"/>
              </a:rPr>
              <a:t> </a:t>
            </a:r>
            <a:r>
              <a:rPr lang="en-SG" sz="3600" b="1" spc="-5" dirty="0">
                <a:solidFill>
                  <a:srgbClr val="002629"/>
                </a:solidFill>
                <a:latin typeface="Arial" panose="020B0604020202020204" pitchFamily="34" charset="0"/>
                <a:cs typeface="Arial" panose="020B0604020202020204" pitchFamily="34" charset="0"/>
              </a:rPr>
              <a:t>basic</a:t>
            </a:r>
            <a:r>
              <a:rPr lang="en-SG" sz="3600" b="1" spc="-600" dirty="0">
                <a:solidFill>
                  <a:srgbClr val="002629"/>
                </a:solidFill>
                <a:latin typeface="Arial" panose="020B0604020202020204" pitchFamily="34" charset="0"/>
                <a:cs typeface="Arial" panose="020B0604020202020204" pitchFamily="34" charset="0"/>
              </a:rPr>
              <a:t> </a:t>
            </a:r>
            <a:r>
              <a:rPr lang="en-SG" sz="3600" b="1" spc="-10" dirty="0">
                <a:solidFill>
                  <a:srgbClr val="002629"/>
                </a:solidFill>
                <a:latin typeface="Arial" panose="020B0604020202020204" pitchFamily="34" charset="0"/>
                <a:cs typeface="Arial" panose="020B0604020202020204" pitchFamily="34" charset="0"/>
              </a:rPr>
              <a:t>tasks</a:t>
            </a:r>
            <a:endParaRPr lang="en-SG" sz="3600" dirty="0">
              <a:latin typeface="Arial" panose="020B0604020202020204" pitchFamily="34" charset="0"/>
              <a:cs typeface="Arial" panose="020B0604020202020204" pitchFamily="34" charset="0"/>
            </a:endParaRPr>
          </a:p>
          <a:p>
            <a:pPr marL="457200" lvl="0" indent="-457200">
              <a:lnSpc>
                <a:spcPct val="107000"/>
              </a:lnSpc>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Selection</a:t>
            </a:r>
            <a:endParaRPr lang="en-SG" sz="32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Splitting/Joining</a:t>
            </a:r>
            <a:endParaRPr lang="en-SG" sz="32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Conversion</a:t>
            </a:r>
            <a:endParaRPr lang="en-SG" sz="32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Summarization</a:t>
            </a:r>
            <a:endParaRPr lang="en-SG" sz="3200" dirty="0">
              <a:effectLst/>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07000"/>
              </a:lnSpc>
              <a:spcAft>
                <a:spcPts val="800"/>
              </a:spcAft>
              <a:buFont typeface="Arial" panose="020B0604020202020204" pitchFamily="34" charset="0"/>
              <a:buChar char="•"/>
            </a:pPr>
            <a:r>
              <a:rPr lang="en-US" sz="3200" dirty="0">
                <a:effectLst/>
                <a:latin typeface="Arial" panose="020B0604020202020204" pitchFamily="34" charset="0"/>
                <a:ea typeface="Calibri" panose="020F0502020204030204" pitchFamily="34" charset="0"/>
                <a:cs typeface="Arial" panose="020B0604020202020204" pitchFamily="34" charset="0"/>
              </a:rPr>
              <a:t>Enrichment</a:t>
            </a:r>
            <a:endParaRPr lang="en-SG" sz="3200" dirty="0">
              <a:effectLst/>
              <a:latin typeface="Arial" panose="020B0604020202020204" pitchFamily="34" charset="0"/>
              <a:ea typeface="Calibri" panose="020F0502020204030204" pitchFamily="34" charset="0"/>
              <a:cs typeface="Arial" panose="020B0604020202020204" pitchFamily="34" charset="0"/>
            </a:endParaRPr>
          </a:p>
          <a:p>
            <a:endParaRPr lang="en-S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73277"/>
            <a:ext cx="1927860" cy="4514215"/>
          </a:xfrm>
          <a:custGeom>
            <a:avLst/>
            <a:gdLst/>
            <a:ahLst/>
            <a:cxnLst/>
            <a:rect l="l" t="t" r="r" b="b"/>
            <a:pathLst>
              <a:path w="1927860" h="4514215">
                <a:moveTo>
                  <a:pt x="0" y="4513722"/>
                </a:moveTo>
                <a:lnTo>
                  <a:pt x="0" y="194862"/>
                </a:lnTo>
                <a:lnTo>
                  <a:pt x="660340" y="0"/>
                </a:lnTo>
                <a:lnTo>
                  <a:pt x="1927389" y="4293703"/>
                </a:lnTo>
                <a:lnTo>
                  <a:pt x="1181803" y="4513722"/>
                </a:lnTo>
                <a:lnTo>
                  <a:pt x="0" y="4513722"/>
                </a:lnTo>
                <a:close/>
              </a:path>
            </a:pathLst>
          </a:custGeom>
          <a:solidFill>
            <a:srgbClr val="002629"/>
          </a:solidFill>
        </p:spPr>
        <p:txBody>
          <a:bodyPr wrap="square" lIns="0" tIns="0" rIns="0" bIns="0" rtlCol="0"/>
          <a:lstStyle/>
          <a:p>
            <a:endParaRPr dirty="0"/>
          </a:p>
        </p:txBody>
      </p:sp>
      <p:sp>
        <p:nvSpPr>
          <p:cNvPr id="3" name="object 3"/>
          <p:cNvSpPr/>
          <p:nvPr/>
        </p:nvSpPr>
        <p:spPr>
          <a:xfrm>
            <a:off x="15603779" y="3"/>
            <a:ext cx="2684780" cy="3100070"/>
          </a:xfrm>
          <a:custGeom>
            <a:avLst/>
            <a:gdLst/>
            <a:ahLst/>
            <a:cxnLst/>
            <a:rect l="l" t="t" r="r" b="b"/>
            <a:pathLst>
              <a:path w="2684780" h="3100070">
                <a:moveTo>
                  <a:pt x="2684220" y="3099556"/>
                </a:moveTo>
                <a:lnTo>
                  <a:pt x="0" y="2513541"/>
                </a:lnTo>
                <a:lnTo>
                  <a:pt x="548752" y="0"/>
                </a:lnTo>
                <a:lnTo>
                  <a:pt x="2684220" y="0"/>
                </a:lnTo>
                <a:lnTo>
                  <a:pt x="2684220" y="3099556"/>
                </a:lnTo>
                <a:close/>
              </a:path>
            </a:pathLst>
          </a:custGeom>
          <a:solidFill>
            <a:srgbClr val="002629"/>
          </a:solidFill>
        </p:spPr>
        <p:txBody>
          <a:bodyPr wrap="square" lIns="0" tIns="0" rIns="0" bIns="0" rtlCol="0"/>
          <a:lstStyle/>
          <a:p>
            <a:endParaRPr dirty="0"/>
          </a:p>
        </p:txBody>
      </p:sp>
      <p:sp>
        <p:nvSpPr>
          <p:cNvPr id="4" name="object 4"/>
          <p:cNvSpPr/>
          <p:nvPr/>
        </p:nvSpPr>
        <p:spPr>
          <a:xfrm>
            <a:off x="8776654" y="7083750"/>
            <a:ext cx="8486140" cy="3203575"/>
          </a:xfrm>
          <a:custGeom>
            <a:avLst/>
            <a:gdLst/>
            <a:ahLst/>
            <a:cxnLst/>
            <a:rect l="l" t="t" r="r" b="b"/>
            <a:pathLst>
              <a:path w="8486140" h="3203575">
                <a:moveTo>
                  <a:pt x="8485671" y="3203248"/>
                </a:moveTo>
                <a:lnTo>
                  <a:pt x="222532" y="3203248"/>
                </a:lnTo>
                <a:lnTo>
                  <a:pt x="0" y="740647"/>
                </a:lnTo>
                <a:lnTo>
                  <a:pt x="8196210" y="0"/>
                </a:lnTo>
                <a:lnTo>
                  <a:pt x="8485671" y="3203248"/>
                </a:lnTo>
                <a:close/>
              </a:path>
            </a:pathLst>
          </a:custGeom>
          <a:solidFill>
            <a:srgbClr val="002629"/>
          </a:solidFill>
        </p:spPr>
        <p:txBody>
          <a:bodyPr wrap="square" lIns="0" tIns="0" rIns="0" bIns="0" rtlCol="0"/>
          <a:lstStyle/>
          <a:p>
            <a:endParaRPr dirty="0"/>
          </a:p>
        </p:txBody>
      </p:sp>
      <p:sp>
        <p:nvSpPr>
          <p:cNvPr id="5" name="object 5"/>
          <p:cNvSpPr/>
          <p:nvPr/>
        </p:nvSpPr>
        <p:spPr>
          <a:xfrm>
            <a:off x="0" y="6074981"/>
            <a:ext cx="1625600" cy="4212590"/>
          </a:xfrm>
          <a:custGeom>
            <a:avLst/>
            <a:gdLst/>
            <a:ahLst/>
            <a:cxnLst/>
            <a:rect l="l" t="t" r="r" b="b"/>
            <a:pathLst>
              <a:path w="1625600" h="4212590">
                <a:moveTo>
                  <a:pt x="0" y="146345"/>
                </a:moveTo>
                <a:lnTo>
                  <a:pt x="495925" y="0"/>
                </a:lnTo>
                <a:lnTo>
                  <a:pt x="1625486" y="3827787"/>
                </a:lnTo>
                <a:lnTo>
                  <a:pt x="323428" y="4212018"/>
                </a:lnTo>
                <a:lnTo>
                  <a:pt x="0" y="4212018"/>
                </a:lnTo>
                <a:lnTo>
                  <a:pt x="0" y="4177684"/>
                </a:lnTo>
                <a:lnTo>
                  <a:pt x="1470877" y="3743635"/>
                </a:lnTo>
                <a:lnTo>
                  <a:pt x="412522" y="157148"/>
                </a:lnTo>
                <a:lnTo>
                  <a:pt x="0" y="278882"/>
                </a:lnTo>
                <a:lnTo>
                  <a:pt x="0" y="146345"/>
                </a:lnTo>
                <a:close/>
              </a:path>
            </a:pathLst>
          </a:custGeom>
          <a:solidFill>
            <a:srgbClr val="FFFFFF"/>
          </a:solidFill>
        </p:spPr>
        <p:txBody>
          <a:bodyPr wrap="square" lIns="0" tIns="0" rIns="0" bIns="0" rtlCol="0"/>
          <a:lstStyle/>
          <a:p>
            <a:endParaRPr dirty="0"/>
          </a:p>
        </p:txBody>
      </p:sp>
      <p:sp>
        <p:nvSpPr>
          <p:cNvPr id="6" name="object 6"/>
          <p:cNvSpPr/>
          <p:nvPr/>
        </p:nvSpPr>
        <p:spPr>
          <a:xfrm>
            <a:off x="15865053" y="1"/>
            <a:ext cx="2423160" cy="2876550"/>
          </a:xfrm>
          <a:custGeom>
            <a:avLst/>
            <a:gdLst/>
            <a:ahLst/>
            <a:cxnLst/>
            <a:rect l="l" t="t" r="r" b="b"/>
            <a:pathLst>
              <a:path w="2423159" h="2876550">
                <a:moveTo>
                  <a:pt x="2422947" y="2876402"/>
                </a:moveTo>
                <a:lnTo>
                  <a:pt x="0" y="2347429"/>
                </a:lnTo>
                <a:lnTo>
                  <a:pt x="512485" y="0"/>
                </a:lnTo>
                <a:lnTo>
                  <a:pt x="627724" y="0"/>
                </a:lnTo>
                <a:lnTo>
                  <a:pt x="134521" y="2259107"/>
                </a:lnTo>
                <a:lnTo>
                  <a:pt x="2422947" y="2758711"/>
                </a:lnTo>
                <a:lnTo>
                  <a:pt x="2422947" y="2876402"/>
                </a:lnTo>
                <a:close/>
              </a:path>
            </a:pathLst>
          </a:custGeom>
          <a:solidFill>
            <a:srgbClr val="FFFFFF"/>
          </a:solidFill>
        </p:spPr>
        <p:txBody>
          <a:bodyPr wrap="square" lIns="0" tIns="0" rIns="0" bIns="0" rtlCol="0"/>
          <a:lstStyle/>
          <a:p>
            <a:endParaRPr dirty="0"/>
          </a:p>
        </p:txBody>
      </p:sp>
      <p:sp>
        <p:nvSpPr>
          <p:cNvPr id="7" name="object 7"/>
          <p:cNvSpPr/>
          <p:nvPr/>
        </p:nvSpPr>
        <p:spPr>
          <a:xfrm>
            <a:off x="9257458" y="7569006"/>
            <a:ext cx="7559675" cy="2718435"/>
          </a:xfrm>
          <a:custGeom>
            <a:avLst/>
            <a:gdLst/>
            <a:ahLst/>
            <a:cxnLst/>
            <a:rect l="l" t="t" r="r" b="b"/>
            <a:pathLst>
              <a:path w="7559675" h="2718434">
                <a:moveTo>
                  <a:pt x="185886" y="2717992"/>
                </a:moveTo>
                <a:lnTo>
                  <a:pt x="0" y="660925"/>
                </a:lnTo>
                <a:lnTo>
                  <a:pt x="7313968" y="0"/>
                </a:lnTo>
                <a:lnTo>
                  <a:pt x="7559579" y="2717992"/>
                </a:lnTo>
                <a:lnTo>
                  <a:pt x="7329610" y="2717992"/>
                </a:lnTo>
                <a:lnTo>
                  <a:pt x="7106474" y="248719"/>
                </a:lnTo>
                <a:lnTo>
                  <a:pt x="253572" y="867981"/>
                </a:lnTo>
                <a:lnTo>
                  <a:pt x="420748" y="2717992"/>
                </a:lnTo>
                <a:lnTo>
                  <a:pt x="185886" y="2717992"/>
                </a:lnTo>
                <a:close/>
              </a:path>
            </a:pathLst>
          </a:custGeom>
          <a:solidFill>
            <a:srgbClr val="FFFFFF"/>
          </a:solidFill>
        </p:spPr>
        <p:txBody>
          <a:bodyPr wrap="square" lIns="0" tIns="0" rIns="0" bIns="0" rtlCol="0"/>
          <a:lstStyle/>
          <a:p>
            <a:endParaRPr dirty="0"/>
          </a:p>
        </p:txBody>
      </p:sp>
      <p:sp>
        <p:nvSpPr>
          <p:cNvPr id="8" name="object 8"/>
          <p:cNvSpPr/>
          <p:nvPr/>
        </p:nvSpPr>
        <p:spPr>
          <a:xfrm>
            <a:off x="1037759" y="7808457"/>
            <a:ext cx="4093845" cy="2479040"/>
          </a:xfrm>
          <a:custGeom>
            <a:avLst/>
            <a:gdLst/>
            <a:ahLst/>
            <a:cxnLst/>
            <a:rect l="l" t="t" r="r" b="b"/>
            <a:pathLst>
              <a:path w="4093845" h="2479040">
                <a:moveTo>
                  <a:pt x="438649" y="2478541"/>
                </a:moveTo>
                <a:lnTo>
                  <a:pt x="0" y="992073"/>
                </a:lnTo>
                <a:lnTo>
                  <a:pt x="3361876" y="0"/>
                </a:lnTo>
                <a:lnTo>
                  <a:pt x="4093281" y="2478541"/>
                </a:lnTo>
                <a:lnTo>
                  <a:pt x="438649" y="2478541"/>
                </a:lnTo>
                <a:close/>
              </a:path>
            </a:pathLst>
          </a:custGeom>
          <a:solidFill>
            <a:srgbClr val="002629"/>
          </a:solidFill>
        </p:spPr>
        <p:txBody>
          <a:bodyPr wrap="square" lIns="0" tIns="0" rIns="0" bIns="0" rtlCol="0"/>
          <a:lstStyle/>
          <a:p>
            <a:endParaRPr dirty="0"/>
          </a:p>
        </p:txBody>
      </p:sp>
      <p:sp>
        <p:nvSpPr>
          <p:cNvPr id="9" name="object 9"/>
          <p:cNvSpPr/>
          <p:nvPr/>
        </p:nvSpPr>
        <p:spPr>
          <a:xfrm>
            <a:off x="15040934" y="2"/>
            <a:ext cx="1909445" cy="398145"/>
          </a:xfrm>
          <a:custGeom>
            <a:avLst/>
            <a:gdLst/>
            <a:ahLst/>
            <a:cxnLst/>
            <a:rect l="l" t="t" r="r" b="b"/>
            <a:pathLst>
              <a:path w="1909444" h="398145">
                <a:moveTo>
                  <a:pt x="1909094" y="0"/>
                </a:moveTo>
                <a:lnTo>
                  <a:pt x="1822240" y="397829"/>
                </a:lnTo>
                <a:lnTo>
                  <a:pt x="0" y="0"/>
                </a:lnTo>
                <a:lnTo>
                  <a:pt x="1909094" y="0"/>
                </a:lnTo>
                <a:close/>
              </a:path>
            </a:pathLst>
          </a:custGeom>
          <a:solidFill>
            <a:srgbClr val="002629"/>
          </a:solidFill>
        </p:spPr>
        <p:txBody>
          <a:bodyPr wrap="square" lIns="0" tIns="0" rIns="0" bIns="0" rtlCol="0"/>
          <a:lstStyle/>
          <a:p>
            <a:endParaRPr dirty="0"/>
          </a:p>
        </p:txBody>
      </p:sp>
      <p:sp>
        <p:nvSpPr>
          <p:cNvPr id="10" name="object 10"/>
          <p:cNvSpPr/>
          <p:nvPr/>
        </p:nvSpPr>
        <p:spPr>
          <a:xfrm>
            <a:off x="0" y="7565987"/>
            <a:ext cx="3642360" cy="2721610"/>
          </a:xfrm>
          <a:custGeom>
            <a:avLst/>
            <a:gdLst/>
            <a:ahLst/>
            <a:cxnLst/>
            <a:rect l="l" t="t" r="r" b="b"/>
            <a:pathLst>
              <a:path w="3642360" h="2721609">
                <a:moveTo>
                  <a:pt x="0" y="2721012"/>
                </a:moveTo>
                <a:lnTo>
                  <a:pt x="0" y="837876"/>
                </a:lnTo>
                <a:lnTo>
                  <a:pt x="2839355" y="0"/>
                </a:lnTo>
                <a:lnTo>
                  <a:pt x="3642309" y="2721012"/>
                </a:lnTo>
                <a:lnTo>
                  <a:pt x="0" y="2721012"/>
                </a:lnTo>
                <a:close/>
              </a:path>
            </a:pathLst>
          </a:custGeom>
          <a:solidFill>
            <a:srgbClr val="000000">
              <a:alpha val="29798"/>
            </a:srgbClr>
          </a:solidFill>
        </p:spPr>
        <p:txBody>
          <a:bodyPr wrap="square" lIns="0" tIns="0" rIns="0" bIns="0" rtlCol="0"/>
          <a:lstStyle/>
          <a:p>
            <a:endParaRPr dirty="0"/>
          </a:p>
        </p:txBody>
      </p:sp>
      <p:sp>
        <p:nvSpPr>
          <p:cNvPr id="11" name="object 11"/>
          <p:cNvSpPr/>
          <p:nvPr/>
        </p:nvSpPr>
        <p:spPr>
          <a:xfrm>
            <a:off x="14656417" y="2"/>
            <a:ext cx="3571240" cy="882650"/>
          </a:xfrm>
          <a:custGeom>
            <a:avLst/>
            <a:gdLst/>
            <a:ahLst/>
            <a:cxnLst/>
            <a:rect l="l" t="t" r="r" b="b"/>
            <a:pathLst>
              <a:path w="3571240" h="882650">
                <a:moveTo>
                  <a:pt x="3570625" y="0"/>
                </a:moveTo>
                <a:lnTo>
                  <a:pt x="3378008" y="882275"/>
                </a:lnTo>
                <a:lnTo>
                  <a:pt x="0" y="144792"/>
                </a:lnTo>
                <a:lnTo>
                  <a:pt x="31610" y="0"/>
                </a:lnTo>
                <a:lnTo>
                  <a:pt x="3570625" y="0"/>
                </a:lnTo>
                <a:close/>
              </a:path>
            </a:pathLst>
          </a:custGeom>
          <a:solidFill>
            <a:srgbClr val="000000">
              <a:alpha val="29798"/>
            </a:srgbClr>
          </a:solidFill>
        </p:spPr>
        <p:txBody>
          <a:bodyPr wrap="square" lIns="0" tIns="0" rIns="0" bIns="0" rtlCol="0"/>
          <a:lstStyle/>
          <a:p>
            <a:endParaRPr dirty="0"/>
          </a:p>
        </p:txBody>
      </p:sp>
      <p:sp>
        <p:nvSpPr>
          <p:cNvPr id="12" name="object 12"/>
          <p:cNvSpPr/>
          <p:nvPr/>
        </p:nvSpPr>
        <p:spPr>
          <a:xfrm>
            <a:off x="12793487" y="4042825"/>
            <a:ext cx="5494655" cy="6244590"/>
          </a:xfrm>
          <a:custGeom>
            <a:avLst/>
            <a:gdLst/>
            <a:ahLst/>
            <a:cxnLst/>
            <a:rect l="l" t="t" r="r" b="b"/>
            <a:pathLst>
              <a:path w="5494655" h="6244590">
                <a:moveTo>
                  <a:pt x="5494512" y="6244174"/>
                </a:moveTo>
                <a:lnTo>
                  <a:pt x="519384" y="6244174"/>
                </a:lnTo>
                <a:lnTo>
                  <a:pt x="0" y="496508"/>
                </a:lnTo>
                <a:lnTo>
                  <a:pt x="5494512" y="0"/>
                </a:lnTo>
                <a:lnTo>
                  <a:pt x="5494512" y="6244174"/>
                </a:lnTo>
                <a:close/>
              </a:path>
            </a:pathLst>
          </a:custGeom>
          <a:solidFill>
            <a:srgbClr val="000000">
              <a:alpha val="29798"/>
            </a:srgbClr>
          </a:solidFill>
        </p:spPr>
        <p:txBody>
          <a:bodyPr wrap="square" lIns="0" tIns="0" rIns="0" bIns="0" rtlCol="0"/>
          <a:lstStyle/>
          <a:p>
            <a:endParaRPr dirty="0"/>
          </a:p>
        </p:txBody>
      </p:sp>
      <p:sp>
        <p:nvSpPr>
          <p:cNvPr id="13" name="object 13"/>
          <p:cNvSpPr/>
          <p:nvPr/>
        </p:nvSpPr>
        <p:spPr>
          <a:xfrm>
            <a:off x="0" y="7630667"/>
            <a:ext cx="3588385" cy="2656840"/>
          </a:xfrm>
          <a:custGeom>
            <a:avLst/>
            <a:gdLst/>
            <a:ahLst/>
            <a:cxnLst/>
            <a:rect l="l" t="t" r="r" b="b"/>
            <a:pathLst>
              <a:path w="3588385" h="2656840">
                <a:moveTo>
                  <a:pt x="0" y="2656331"/>
                </a:moveTo>
                <a:lnTo>
                  <a:pt x="0" y="827485"/>
                </a:lnTo>
                <a:lnTo>
                  <a:pt x="2804141" y="0"/>
                </a:lnTo>
                <a:lnTo>
                  <a:pt x="3588008" y="2656331"/>
                </a:lnTo>
                <a:lnTo>
                  <a:pt x="0" y="2656331"/>
                </a:lnTo>
                <a:close/>
              </a:path>
            </a:pathLst>
          </a:custGeom>
          <a:solidFill>
            <a:srgbClr val="FFB000"/>
          </a:solidFill>
        </p:spPr>
        <p:txBody>
          <a:bodyPr wrap="square" lIns="0" tIns="0" rIns="0" bIns="0" rtlCol="0"/>
          <a:lstStyle/>
          <a:p>
            <a:endParaRPr dirty="0"/>
          </a:p>
        </p:txBody>
      </p:sp>
      <p:sp>
        <p:nvSpPr>
          <p:cNvPr id="14" name="object 14"/>
          <p:cNvSpPr/>
          <p:nvPr/>
        </p:nvSpPr>
        <p:spPr>
          <a:xfrm>
            <a:off x="14712483" y="2"/>
            <a:ext cx="3562985" cy="846455"/>
          </a:xfrm>
          <a:custGeom>
            <a:avLst/>
            <a:gdLst/>
            <a:ahLst/>
            <a:cxnLst/>
            <a:rect l="l" t="t" r="r" b="b"/>
            <a:pathLst>
              <a:path w="3562984" h="846455">
                <a:moveTo>
                  <a:pt x="3562773" y="0"/>
                </a:moveTo>
                <a:lnTo>
                  <a:pt x="3378008" y="846309"/>
                </a:lnTo>
                <a:lnTo>
                  <a:pt x="0" y="108826"/>
                </a:lnTo>
                <a:lnTo>
                  <a:pt x="23758" y="0"/>
                </a:lnTo>
                <a:lnTo>
                  <a:pt x="3562773" y="0"/>
                </a:lnTo>
                <a:close/>
              </a:path>
            </a:pathLst>
          </a:custGeom>
          <a:solidFill>
            <a:srgbClr val="FFB000"/>
          </a:solidFill>
        </p:spPr>
        <p:txBody>
          <a:bodyPr wrap="square" lIns="0" tIns="0" rIns="0" bIns="0" rtlCol="0"/>
          <a:lstStyle/>
          <a:p>
            <a:endParaRPr dirty="0"/>
          </a:p>
        </p:txBody>
      </p:sp>
      <p:sp>
        <p:nvSpPr>
          <p:cNvPr id="15" name="object 15"/>
          <p:cNvSpPr/>
          <p:nvPr/>
        </p:nvSpPr>
        <p:spPr>
          <a:xfrm>
            <a:off x="12897490" y="4138991"/>
            <a:ext cx="5390515" cy="6148070"/>
          </a:xfrm>
          <a:custGeom>
            <a:avLst/>
            <a:gdLst/>
            <a:ahLst/>
            <a:cxnLst/>
            <a:rect l="l" t="t" r="r" b="b"/>
            <a:pathLst>
              <a:path w="5390515" h="6148070">
                <a:moveTo>
                  <a:pt x="5390509" y="6148008"/>
                </a:moveTo>
                <a:lnTo>
                  <a:pt x="511544" y="6148008"/>
                </a:lnTo>
                <a:lnTo>
                  <a:pt x="0" y="487110"/>
                </a:lnTo>
                <a:lnTo>
                  <a:pt x="5390509" y="0"/>
                </a:lnTo>
                <a:lnTo>
                  <a:pt x="5390509" y="6148008"/>
                </a:lnTo>
                <a:close/>
              </a:path>
            </a:pathLst>
          </a:custGeom>
          <a:solidFill>
            <a:srgbClr val="FFB000"/>
          </a:solidFill>
        </p:spPr>
        <p:txBody>
          <a:bodyPr wrap="square" lIns="0" tIns="0" rIns="0" bIns="0" rtlCol="0"/>
          <a:lstStyle/>
          <a:p>
            <a:endParaRPr dirty="0"/>
          </a:p>
        </p:txBody>
      </p:sp>
      <p:sp>
        <p:nvSpPr>
          <p:cNvPr id="16" name="object 16"/>
          <p:cNvSpPr/>
          <p:nvPr/>
        </p:nvSpPr>
        <p:spPr>
          <a:xfrm>
            <a:off x="0" y="7888264"/>
            <a:ext cx="3371850" cy="2399030"/>
          </a:xfrm>
          <a:custGeom>
            <a:avLst/>
            <a:gdLst/>
            <a:ahLst/>
            <a:cxnLst/>
            <a:rect l="l" t="t" r="r" b="b"/>
            <a:pathLst>
              <a:path w="3371850" h="2399029">
                <a:moveTo>
                  <a:pt x="0" y="786030"/>
                </a:moveTo>
                <a:lnTo>
                  <a:pt x="2663651" y="0"/>
                </a:lnTo>
                <a:lnTo>
                  <a:pt x="3371506" y="2398735"/>
                </a:lnTo>
                <a:lnTo>
                  <a:pt x="3260623" y="2398735"/>
                </a:lnTo>
                <a:lnTo>
                  <a:pt x="2592391" y="134270"/>
                </a:lnTo>
                <a:lnTo>
                  <a:pt x="0" y="899271"/>
                </a:lnTo>
                <a:lnTo>
                  <a:pt x="0" y="786030"/>
                </a:lnTo>
                <a:close/>
              </a:path>
            </a:pathLst>
          </a:custGeom>
          <a:solidFill>
            <a:srgbClr val="FFFFFF"/>
          </a:solidFill>
        </p:spPr>
        <p:txBody>
          <a:bodyPr wrap="square" lIns="0" tIns="0" rIns="0" bIns="0" rtlCol="0"/>
          <a:lstStyle/>
          <a:p>
            <a:endParaRPr dirty="0"/>
          </a:p>
        </p:txBody>
      </p:sp>
      <p:sp>
        <p:nvSpPr>
          <p:cNvPr id="17" name="object 17"/>
          <p:cNvSpPr/>
          <p:nvPr/>
        </p:nvSpPr>
        <p:spPr>
          <a:xfrm>
            <a:off x="15078492" y="2"/>
            <a:ext cx="3009265" cy="627380"/>
          </a:xfrm>
          <a:custGeom>
            <a:avLst/>
            <a:gdLst/>
            <a:ahLst/>
            <a:cxnLst/>
            <a:rect l="l" t="t" r="r" b="b"/>
            <a:pathLst>
              <a:path w="3009265" h="627380">
                <a:moveTo>
                  <a:pt x="2871881" y="626984"/>
                </a:moveTo>
                <a:lnTo>
                  <a:pt x="0" y="0"/>
                </a:lnTo>
                <a:lnTo>
                  <a:pt x="460849" y="0"/>
                </a:lnTo>
                <a:lnTo>
                  <a:pt x="2796812" y="509983"/>
                </a:lnTo>
                <a:lnTo>
                  <a:pt x="2908151" y="0"/>
                </a:lnTo>
                <a:lnTo>
                  <a:pt x="3008763" y="0"/>
                </a:lnTo>
                <a:lnTo>
                  <a:pt x="2871881" y="626984"/>
                </a:lnTo>
                <a:close/>
              </a:path>
            </a:pathLst>
          </a:custGeom>
          <a:solidFill>
            <a:srgbClr val="FFFFFF"/>
          </a:solidFill>
        </p:spPr>
        <p:txBody>
          <a:bodyPr wrap="square" lIns="0" tIns="0" rIns="0" bIns="0" rtlCol="0"/>
          <a:lstStyle/>
          <a:p>
            <a:endParaRPr dirty="0"/>
          </a:p>
        </p:txBody>
      </p:sp>
      <p:sp>
        <p:nvSpPr>
          <p:cNvPr id="18" name="object 18"/>
          <p:cNvSpPr/>
          <p:nvPr/>
        </p:nvSpPr>
        <p:spPr>
          <a:xfrm>
            <a:off x="13315013" y="4522570"/>
            <a:ext cx="4973320" cy="5764530"/>
          </a:xfrm>
          <a:custGeom>
            <a:avLst/>
            <a:gdLst/>
            <a:ahLst/>
            <a:cxnLst/>
            <a:rect l="l" t="t" r="r" b="b"/>
            <a:pathLst>
              <a:path w="4973319" h="5764530">
                <a:moveTo>
                  <a:pt x="480291" y="5764428"/>
                </a:moveTo>
                <a:lnTo>
                  <a:pt x="0" y="449381"/>
                </a:lnTo>
                <a:lnTo>
                  <a:pt x="4972989" y="0"/>
                </a:lnTo>
                <a:lnTo>
                  <a:pt x="4972989" y="196264"/>
                </a:lnTo>
                <a:lnTo>
                  <a:pt x="216408" y="626090"/>
                </a:lnTo>
                <a:lnTo>
                  <a:pt x="680731" y="5764428"/>
                </a:lnTo>
                <a:lnTo>
                  <a:pt x="480291" y="5764428"/>
                </a:lnTo>
                <a:close/>
              </a:path>
            </a:pathLst>
          </a:custGeom>
          <a:solidFill>
            <a:srgbClr val="FFFFFF"/>
          </a:solidFill>
        </p:spPr>
        <p:txBody>
          <a:bodyPr wrap="square" lIns="0" tIns="0" rIns="0" bIns="0" rtlCol="0"/>
          <a:lstStyle/>
          <a:p>
            <a:endParaRPr dirty="0"/>
          </a:p>
        </p:txBody>
      </p:sp>
      <p:sp>
        <p:nvSpPr>
          <p:cNvPr id="19" name="object 19"/>
          <p:cNvSpPr txBox="1">
            <a:spLocks noGrp="1"/>
          </p:cNvSpPr>
          <p:nvPr>
            <p:ph type="title"/>
          </p:nvPr>
        </p:nvSpPr>
        <p:spPr>
          <a:xfrm>
            <a:off x="1625600" y="882868"/>
            <a:ext cx="5402580" cy="1278890"/>
          </a:xfrm>
          <a:prstGeom prst="rect">
            <a:avLst/>
          </a:prstGeom>
        </p:spPr>
        <p:txBody>
          <a:bodyPr vert="horz" wrap="square" lIns="0" tIns="15875" rIns="0" bIns="0" rtlCol="0">
            <a:spAutoFit/>
          </a:bodyPr>
          <a:lstStyle/>
          <a:p>
            <a:pPr marL="12700">
              <a:lnSpc>
                <a:spcPct val="100000"/>
              </a:lnSpc>
              <a:spcBef>
                <a:spcPts val="125"/>
              </a:spcBef>
            </a:pPr>
            <a:r>
              <a:rPr spc="-665" dirty="0"/>
              <a:t>ETL</a:t>
            </a:r>
            <a:r>
              <a:rPr spc="-775" dirty="0"/>
              <a:t> </a:t>
            </a:r>
            <a:r>
              <a:rPr spc="280" dirty="0"/>
              <a:t>Issues</a:t>
            </a:r>
          </a:p>
        </p:txBody>
      </p:sp>
      <p:sp>
        <p:nvSpPr>
          <p:cNvPr id="30" name="object 30"/>
          <p:cNvSpPr/>
          <p:nvPr/>
        </p:nvSpPr>
        <p:spPr>
          <a:xfrm>
            <a:off x="9654654" y="2"/>
            <a:ext cx="3657600" cy="1828800"/>
          </a:xfrm>
          <a:custGeom>
            <a:avLst/>
            <a:gdLst/>
            <a:ahLst/>
            <a:cxnLst/>
            <a:rect l="l" t="t" r="r" b="b"/>
            <a:pathLst>
              <a:path w="3657600" h="1828800">
                <a:moveTo>
                  <a:pt x="1835347" y="1828748"/>
                </a:moveTo>
                <a:lnTo>
                  <a:pt x="1828451" y="1828748"/>
                </a:lnTo>
                <a:lnTo>
                  <a:pt x="1799356" y="1828470"/>
                </a:lnTo>
                <a:lnTo>
                  <a:pt x="1769912" y="1827729"/>
                </a:lnTo>
                <a:lnTo>
                  <a:pt x="1711024" y="1825480"/>
                </a:lnTo>
                <a:lnTo>
                  <a:pt x="1706117" y="1825480"/>
                </a:lnTo>
                <a:lnTo>
                  <a:pt x="1701209" y="1820572"/>
                </a:lnTo>
                <a:lnTo>
                  <a:pt x="1701209" y="1810758"/>
                </a:lnTo>
                <a:lnTo>
                  <a:pt x="1706117" y="1805850"/>
                </a:lnTo>
                <a:lnTo>
                  <a:pt x="1711024" y="1805850"/>
                </a:lnTo>
                <a:lnTo>
                  <a:pt x="1740468" y="1807742"/>
                </a:lnTo>
                <a:lnTo>
                  <a:pt x="1769912" y="1808713"/>
                </a:lnTo>
                <a:lnTo>
                  <a:pt x="1799356" y="1809071"/>
                </a:lnTo>
                <a:lnTo>
                  <a:pt x="1835343" y="1809122"/>
                </a:lnTo>
                <a:lnTo>
                  <a:pt x="1840251" y="1814029"/>
                </a:lnTo>
                <a:lnTo>
                  <a:pt x="1840251" y="1823844"/>
                </a:lnTo>
                <a:lnTo>
                  <a:pt x="1835347" y="1828748"/>
                </a:lnTo>
                <a:close/>
              </a:path>
              <a:path w="3657600" h="1828800">
                <a:moveTo>
                  <a:pt x="1949848" y="1825480"/>
                </a:moveTo>
                <a:lnTo>
                  <a:pt x="1944941" y="1825480"/>
                </a:lnTo>
                <a:lnTo>
                  <a:pt x="1940033" y="1822208"/>
                </a:lnTo>
                <a:lnTo>
                  <a:pt x="1940033" y="1810758"/>
                </a:lnTo>
                <a:lnTo>
                  <a:pt x="1943305" y="1805850"/>
                </a:lnTo>
                <a:lnTo>
                  <a:pt x="1949848" y="1805850"/>
                </a:lnTo>
                <a:lnTo>
                  <a:pt x="2008736" y="1800738"/>
                </a:lnTo>
                <a:lnTo>
                  <a:pt x="2038180" y="1797799"/>
                </a:lnTo>
                <a:lnTo>
                  <a:pt x="2067624" y="1794400"/>
                </a:lnTo>
                <a:lnTo>
                  <a:pt x="2072531" y="1794400"/>
                </a:lnTo>
                <a:lnTo>
                  <a:pt x="2077439" y="1797671"/>
                </a:lnTo>
                <a:lnTo>
                  <a:pt x="2079074" y="1802579"/>
                </a:lnTo>
                <a:lnTo>
                  <a:pt x="2079074" y="1807486"/>
                </a:lnTo>
                <a:lnTo>
                  <a:pt x="2075803" y="1812393"/>
                </a:lnTo>
                <a:lnTo>
                  <a:pt x="2070896" y="1814029"/>
                </a:lnTo>
                <a:lnTo>
                  <a:pt x="2040250" y="1817428"/>
                </a:lnTo>
                <a:lnTo>
                  <a:pt x="1949848" y="1825480"/>
                </a:lnTo>
                <a:close/>
              </a:path>
              <a:path w="3657600" h="1828800">
                <a:moveTo>
                  <a:pt x="1598155" y="1814029"/>
                </a:moveTo>
                <a:lnTo>
                  <a:pt x="1593248" y="1814029"/>
                </a:lnTo>
                <a:lnTo>
                  <a:pt x="1562858" y="1810042"/>
                </a:lnTo>
                <a:lnTo>
                  <a:pt x="1503306" y="1800227"/>
                </a:lnTo>
                <a:lnTo>
                  <a:pt x="1465657" y="1787857"/>
                </a:lnTo>
                <a:lnTo>
                  <a:pt x="1465657" y="1782949"/>
                </a:lnTo>
                <a:lnTo>
                  <a:pt x="1467293" y="1778042"/>
                </a:lnTo>
                <a:lnTo>
                  <a:pt x="1472200" y="1774770"/>
                </a:lnTo>
                <a:lnTo>
                  <a:pt x="1477108" y="1774770"/>
                </a:lnTo>
                <a:lnTo>
                  <a:pt x="1506526" y="1780598"/>
                </a:lnTo>
                <a:lnTo>
                  <a:pt x="1535791" y="1785812"/>
                </a:lnTo>
                <a:lnTo>
                  <a:pt x="1564750" y="1790413"/>
                </a:lnTo>
                <a:lnTo>
                  <a:pt x="1593248" y="1794400"/>
                </a:lnTo>
                <a:lnTo>
                  <a:pt x="1598155" y="1794400"/>
                </a:lnTo>
                <a:lnTo>
                  <a:pt x="1603063" y="1799307"/>
                </a:lnTo>
                <a:lnTo>
                  <a:pt x="1601427" y="1805850"/>
                </a:lnTo>
                <a:lnTo>
                  <a:pt x="1603063" y="1810758"/>
                </a:lnTo>
                <a:lnTo>
                  <a:pt x="1598155" y="1814029"/>
                </a:lnTo>
                <a:close/>
              </a:path>
              <a:path w="3657600" h="1828800">
                <a:moveTo>
                  <a:pt x="2187036" y="1794400"/>
                </a:moveTo>
                <a:lnTo>
                  <a:pt x="2180493" y="1794400"/>
                </a:lnTo>
                <a:lnTo>
                  <a:pt x="2177221" y="1791128"/>
                </a:lnTo>
                <a:lnTo>
                  <a:pt x="2173950" y="1781314"/>
                </a:lnTo>
                <a:lnTo>
                  <a:pt x="2177221" y="1776406"/>
                </a:lnTo>
                <a:lnTo>
                  <a:pt x="2183764" y="1774770"/>
                </a:lnTo>
                <a:lnTo>
                  <a:pt x="2241630" y="1762298"/>
                </a:lnTo>
                <a:lnTo>
                  <a:pt x="2270026" y="1755678"/>
                </a:lnTo>
                <a:lnTo>
                  <a:pt x="2298269" y="1748598"/>
                </a:lnTo>
                <a:lnTo>
                  <a:pt x="2303176" y="1746962"/>
                </a:lnTo>
                <a:lnTo>
                  <a:pt x="2309719" y="1750234"/>
                </a:lnTo>
                <a:lnTo>
                  <a:pt x="2309719" y="1755141"/>
                </a:lnTo>
                <a:lnTo>
                  <a:pt x="2311355" y="1760048"/>
                </a:lnTo>
                <a:lnTo>
                  <a:pt x="2308084" y="1766592"/>
                </a:lnTo>
                <a:lnTo>
                  <a:pt x="2303176" y="1766592"/>
                </a:lnTo>
                <a:lnTo>
                  <a:pt x="2245720" y="1781109"/>
                </a:lnTo>
                <a:lnTo>
                  <a:pt x="2216454" y="1787984"/>
                </a:lnTo>
                <a:lnTo>
                  <a:pt x="2187036" y="1794400"/>
                </a:lnTo>
                <a:close/>
              </a:path>
              <a:path w="3657600" h="1828800">
                <a:moveTo>
                  <a:pt x="1364239" y="1768227"/>
                </a:moveTo>
                <a:lnTo>
                  <a:pt x="1356060" y="1768227"/>
                </a:lnTo>
                <a:lnTo>
                  <a:pt x="1327587" y="1760560"/>
                </a:lnTo>
                <a:lnTo>
                  <a:pt x="1298808" y="1752278"/>
                </a:lnTo>
                <a:lnTo>
                  <a:pt x="1270028" y="1743384"/>
                </a:lnTo>
                <a:lnTo>
                  <a:pt x="1236648" y="1732240"/>
                </a:lnTo>
                <a:lnTo>
                  <a:pt x="1233377" y="1727333"/>
                </a:lnTo>
                <a:lnTo>
                  <a:pt x="1235012" y="1720790"/>
                </a:lnTo>
                <a:lnTo>
                  <a:pt x="1236648" y="1715882"/>
                </a:lnTo>
                <a:lnTo>
                  <a:pt x="1241555" y="1712611"/>
                </a:lnTo>
                <a:lnTo>
                  <a:pt x="1248099" y="1714247"/>
                </a:lnTo>
                <a:lnTo>
                  <a:pt x="1276316" y="1723755"/>
                </a:lnTo>
                <a:lnTo>
                  <a:pt x="1304533" y="1732649"/>
                </a:lnTo>
                <a:lnTo>
                  <a:pt x="1332750" y="1740930"/>
                </a:lnTo>
                <a:lnTo>
                  <a:pt x="1360967" y="1748598"/>
                </a:lnTo>
                <a:lnTo>
                  <a:pt x="1365875" y="1750234"/>
                </a:lnTo>
                <a:lnTo>
                  <a:pt x="1369146" y="1755141"/>
                </a:lnTo>
                <a:lnTo>
                  <a:pt x="1367510" y="1760048"/>
                </a:lnTo>
                <a:lnTo>
                  <a:pt x="1367510" y="1764956"/>
                </a:lnTo>
                <a:lnTo>
                  <a:pt x="1364239" y="1768227"/>
                </a:lnTo>
                <a:close/>
              </a:path>
              <a:path w="3657600" h="1828800">
                <a:moveTo>
                  <a:pt x="2419317" y="1732240"/>
                </a:moveTo>
                <a:lnTo>
                  <a:pt x="2409502" y="1732240"/>
                </a:lnTo>
                <a:lnTo>
                  <a:pt x="2406230" y="1728969"/>
                </a:lnTo>
                <a:lnTo>
                  <a:pt x="2404595" y="1725697"/>
                </a:lnTo>
                <a:lnTo>
                  <a:pt x="2402959" y="1720790"/>
                </a:lnTo>
                <a:lnTo>
                  <a:pt x="2406230" y="1714247"/>
                </a:lnTo>
                <a:lnTo>
                  <a:pt x="2411138" y="1712611"/>
                </a:lnTo>
                <a:lnTo>
                  <a:pt x="2466754" y="1692777"/>
                </a:lnTo>
                <a:lnTo>
                  <a:pt x="2494409" y="1682477"/>
                </a:lnTo>
                <a:lnTo>
                  <a:pt x="2522371" y="1671716"/>
                </a:lnTo>
                <a:lnTo>
                  <a:pt x="2527278" y="1670081"/>
                </a:lnTo>
                <a:lnTo>
                  <a:pt x="2533821" y="1671716"/>
                </a:lnTo>
                <a:lnTo>
                  <a:pt x="2537093" y="1681531"/>
                </a:lnTo>
                <a:lnTo>
                  <a:pt x="2535457" y="1688074"/>
                </a:lnTo>
                <a:lnTo>
                  <a:pt x="2530550" y="1689710"/>
                </a:lnTo>
                <a:lnTo>
                  <a:pt x="2503278" y="1700726"/>
                </a:lnTo>
                <a:lnTo>
                  <a:pt x="2475547" y="1711588"/>
                </a:lnTo>
                <a:lnTo>
                  <a:pt x="2447508" y="1722144"/>
                </a:lnTo>
                <a:lnTo>
                  <a:pt x="2419317" y="1732240"/>
                </a:lnTo>
                <a:close/>
              </a:path>
              <a:path w="3657600" h="1828800">
                <a:moveTo>
                  <a:pt x="1138501" y="1691346"/>
                </a:moveTo>
                <a:lnTo>
                  <a:pt x="1131958" y="1691346"/>
                </a:lnTo>
                <a:lnTo>
                  <a:pt x="1104712" y="1679997"/>
                </a:lnTo>
                <a:lnTo>
                  <a:pt x="1077160" y="1668036"/>
                </a:lnTo>
                <a:lnTo>
                  <a:pt x="1049607" y="1655461"/>
                </a:lnTo>
                <a:lnTo>
                  <a:pt x="1022361" y="1642272"/>
                </a:lnTo>
                <a:lnTo>
                  <a:pt x="1017454" y="1640637"/>
                </a:lnTo>
                <a:lnTo>
                  <a:pt x="1015818" y="1634093"/>
                </a:lnTo>
                <a:lnTo>
                  <a:pt x="1019089" y="1624279"/>
                </a:lnTo>
                <a:lnTo>
                  <a:pt x="1025633" y="1622643"/>
                </a:lnTo>
                <a:lnTo>
                  <a:pt x="1030540" y="1624279"/>
                </a:lnTo>
                <a:lnTo>
                  <a:pt x="1057530" y="1637467"/>
                </a:lnTo>
                <a:lnTo>
                  <a:pt x="1084521" y="1650042"/>
                </a:lnTo>
                <a:lnTo>
                  <a:pt x="1111511" y="1662004"/>
                </a:lnTo>
                <a:lnTo>
                  <a:pt x="1138501" y="1673352"/>
                </a:lnTo>
                <a:lnTo>
                  <a:pt x="1143409" y="1674988"/>
                </a:lnTo>
                <a:lnTo>
                  <a:pt x="1146680" y="1681531"/>
                </a:lnTo>
                <a:lnTo>
                  <a:pt x="1143409" y="1686438"/>
                </a:lnTo>
                <a:lnTo>
                  <a:pt x="1141773" y="1689710"/>
                </a:lnTo>
                <a:lnTo>
                  <a:pt x="1138501" y="1691346"/>
                </a:lnTo>
                <a:close/>
              </a:path>
              <a:path w="3657600" h="1828800">
                <a:moveTo>
                  <a:pt x="2641783" y="1640637"/>
                </a:moveTo>
                <a:lnTo>
                  <a:pt x="2631968" y="1640637"/>
                </a:lnTo>
                <a:lnTo>
                  <a:pt x="2628696" y="1639001"/>
                </a:lnTo>
                <a:lnTo>
                  <a:pt x="2627061" y="1635729"/>
                </a:lnTo>
                <a:lnTo>
                  <a:pt x="2625425" y="1630822"/>
                </a:lnTo>
                <a:lnTo>
                  <a:pt x="2627061" y="1624279"/>
                </a:lnTo>
                <a:lnTo>
                  <a:pt x="2631968" y="1622643"/>
                </a:lnTo>
                <a:lnTo>
                  <a:pt x="2684313" y="1595448"/>
                </a:lnTo>
                <a:lnTo>
                  <a:pt x="2710639" y="1581467"/>
                </a:lnTo>
                <a:lnTo>
                  <a:pt x="2736658" y="1567026"/>
                </a:lnTo>
                <a:lnTo>
                  <a:pt x="2741565" y="1563755"/>
                </a:lnTo>
                <a:lnTo>
                  <a:pt x="2748108" y="1565391"/>
                </a:lnTo>
                <a:lnTo>
                  <a:pt x="2749744" y="1570298"/>
                </a:lnTo>
                <a:lnTo>
                  <a:pt x="2753016" y="1575205"/>
                </a:lnTo>
                <a:lnTo>
                  <a:pt x="2751380" y="1581748"/>
                </a:lnTo>
                <a:lnTo>
                  <a:pt x="2746472" y="1583384"/>
                </a:lnTo>
                <a:lnTo>
                  <a:pt x="2720453" y="1598081"/>
                </a:lnTo>
                <a:lnTo>
                  <a:pt x="2694128" y="1612624"/>
                </a:lnTo>
                <a:lnTo>
                  <a:pt x="2667802" y="1626860"/>
                </a:lnTo>
                <a:lnTo>
                  <a:pt x="2641783" y="1640637"/>
                </a:lnTo>
                <a:close/>
              </a:path>
              <a:path w="3657600" h="1828800">
                <a:moveTo>
                  <a:pt x="924214" y="1586656"/>
                </a:moveTo>
                <a:lnTo>
                  <a:pt x="917671" y="1586656"/>
                </a:lnTo>
                <a:lnTo>
                  <a:pt x="916035" y="1585020"/>
                </a:lnTo>
                <a:lnTo>
                  <a:pt x="890297" y="1569991"/>
                </a:lnTo>
                <a:lnTo>
                  <a:pt x="864713" y="1554349"/>
                </a:lnTo>
                <a:lnTo>
                  <a:pt x="839435" y="1538094"/>
                </a:lnTo>
                <a:lnTo>
                  <a:pt x="814617" y="1521225"/>
                </a:lnTo>
                <a:lnTo>
                  <a:pt x="809710" y="1517953"/>
                </a:lnTo>
                <a:lnTo>
                  <a:pt x="808074" y="1511410"/>
                </a:lnTo>
                <a:lnTo>
                  <a:pt x="811345" y="1508138"/>
                </a:lnTo>
                <a:lnTo>
                  <a:pt x="814617" y="1503231"/>
                </a:lnTo>
                <a:lnTo>
                  <a:pt x="821160" y="1501595"/>
                </a:lnTo>
                <a:lnTo>
                  <a:pt x="824432" y="1504867"/>
                </a:lnTo>
                <a:lnTo>
                  <a:pt x="849224" y="1520790"/>
                </a:lnTo>
                <a:lnTo>
                  <a:pt x="874323" y="1536560"/>
                </a:lnTo>
                <a:lnTo>
                  <a:pt x="899422" y="1552023"/>
                </a:lnTo>
                <a:lnTo>
                  <a:pt x="924214" y="1567026"/>
                </a:lnTo>
                <a:lnTo>
                  <a:pt x="929122" y="1570298"/>
                </a:lnTo>
                <a:lnTo>
                  <a:pt x="930757" y="1575205"/>
                </a:lnTo>
                <a:lnTo>
                  <a:pt x="927486" y="1580113"/>
                </a:lnTo>
                <a:lnTo>
                  <a:pt x="927486" y="1585020"/>
                </a:lnTo>
                <a:lnTo>
                  <a:pt x="924214" y="1586656"/>
                </a:lnTo>
                <a:close/>
              </a:path>
              <a:path w="3657600" h="1828800">
                <a:moveTo>
                  <a:pt x="2841348" y="1522860"/>
                </a:moveTo>
                <a:lnTo>
                  <a:pt x="2836440" y="1522860"/>
                </a:lnTo>
                <a:lnTo>
                  <a:pt x="2833169" y="1521225"/>
                </a:lnTo>
                <a:lnTo>
                  <a:pt x="2831533" y="1517953"/>
                </a:lnTo>
                <a:lnTo>
                  <a:pt x="2828261" y="1513046"/>
                </a:lnTo>
                <a:lnTo>
                  <a:pt x="2829897" y="1506503"/>
                </a:lnTo>
                <a:lnTo>
                  <a:pt x="2834805" y="1504867"/>
                </a:lnTo>
                <a:lnTo>
                  <a:pt x="2859316" y="1488381"/>
                </a:lnTo>
                <a:lnTo>
                  <a:pt x="2883673" y="1471129"/>
                </a:lnTo>
                <a:lnTo>
                  <a:pt x="2931316" y="1436164"/>
                </a:lnTo>
                <a:lnTo>
                  <a:pt x="2936223" y="1432893"/>
                </a:lnTo>
                <a:lnTo>
                  <a:pt x="2941130" y="1432893"/>
                </a:lnTo>
                <a:lnTo>
                  <a:pt x="2947673" y="1442707"/>
                </a:lnTo>
                <a:lnTo>
                  <a:pt x="2947673" y="1447615"/>
                </a:lnTo>
                <a:lnTo>
                  <a:pt x="2942766" y="1450886"/>
                </a:lnTo>
                <a:lnTo>
                  <a:pt x="2919175" y="1469007"/>
                </a:lnTo>
                <a:lnTo>
                  <a:pt x="2895124" y="1486669"/>
                </a:lnTo>
                <a:lnTo>
                  <a:pt x="2870766" y="1504023"/>
                </a:lnTo>
                <a:lnTo>
                  <a:pt x="2846255" y="1521225"/>
                </a:lnTo>
                <a:lnTo>
                  <a:pt x="2844619" y="1521225"/>
                </a:lnTo>
                <a:lnTo>
                  <a:pt x="2841348" y="1522860"/>
                </a:lnTo>
                <a:close/>
              </a:path>
              <a:path w="3657600" h="1828800">
                <a:moveTo>
                  <a:pt x="726285" y="1454158"/>
                </a:moveTo>
                <a:lnTo>
                  <a:pt x="718106" y="1454158"/>
                </a:lnTo>
                <a:lnTo>
                  <a:pt x="716470" y="1452522"/>
                </a:lnTo>
                <a:lnTo>
                  <a:pt x="669851" y="1415512"/>
                </a:lnTo>
                <a:lnTo>
                  <a:pt x="646541" y="1396624"/>
                </a:lnTo>
                <a:lnTo>
                  <a:pt x="623231" y="1377276"/>
                </a:lnTo>
                <a:lnTo>
                  <a:pt x="618323" y="1374004"/>
                </a:lnTo>
                <a:lnTo>
                  <a:pt x="618323" y="1367461"/>
                </a:lnTo>
                <a:lnTo>
                  <a:pt x="624867" y="1357647"/>
                </a:lnTo>
                <a:lnTo>
                  <a:pt x="631410" y="1357647"/>
                </a:lnTo>
                <a:lnTo>
                  <a:pt x="636317" y="1360918"/>
                </a:lnTo>
                <a:lnTo>
                  <a:pt x="658681" y="1380266"/>
                </a:lnTo>
                <a:lnTo>
                  <a:pt x="681505" y="1399155"/>
                </a:lnTo>
                <a:lnTo>
                  <a:pt x="704636" y="1417736"/>
                </a:lnTo>
                <a:lnTo>
                  <a:pt x="727921" y="1436164"/>
                </a:lnTo>
                <a:lnTo>
                  <a:pt x="732828" y="1439436"/>
                </a:lnTo>
                <a:lnTo>
                  <a:pt x="732828" y="1445979"/>
                </a:lnTo>
                <a:lnTo>
                  <a:pt x="729556" y="1449250"/>
                </a:lnTo>
                <a:lnTo>
                  <a:pt x="729556" y="1452522"/>
                </a:lnTo>
                <a:lnTo>
                  <a:pt x="726285" y="1454158"/>
                </a:lnTo>
                <a:close/>
              </a:path>
              <a:path w="3657600" h="1828800">
                <a:moveTo>
                  <a:pt x="3032734" y="1377276"/>
                </a:moveTo>
                <a:lnTo>
                  <a:pt x="3026191" y="1377276"/>
                </a:lnTo>
                <a:lnTo>
                  <a:pt x="3024555" y="1375640"/>
                </a:lnTo>
                <a:lnTo>
                  <a:pt x="3021283" y="1374004"/>
                </a:lnTo>
                <a:lnTo>
                  <a:pt x="3018012" y="1369097"/>
                </a:lnTo>
                <a:lnTo>
                  <a:pt x="3018012" y="1364190"/>
                </a:lnTo>
                <a:lnTo>
                  <a:pt x="3022919" y="1359282"/>
                </a:lnTo>
                <a:lnTo>
                  <a:pt x="3044977" y="1339628"/>
                </a:lnTo>
                <a:lnTo>
                  <a:pt x="3066881" y="1319819"/>
                </a:lnTo>
                <a:lnTo>
                  <a:pt x="3088478" y="1299704"/>
                </a:lnTo>
                <a:lnTo>
                  <a:pt x="3109616" y="1279129"/>
                </a:lnTo>
                <a:lnTo>
                  <a:pt x="3112887" y="1275858"/>
                </a:lnTo>
                <a:lnTo>
                  <a:pt x="3119430" y="1275858"/>
                </a:lnTo>
                <a:lnTo>
                  <a:pt x="3124338" y="1279129"/>
                </a:lnTo>
                <a:lnTo>
                  <a:pt x="3127609" y="1282401"/>
                </a:lnTo>
                <a:lnTo>
                  <a:pt x="3127609" y="1288944"/>
                </a:lnTo>
                <a:lnTo>
                  <a:pt x="3081603" y="1335359"/>
                </a:lnTo>
                <a:lnTo>
                  <a:pt x="3037641" y="1375640"/>
                </a:lnTo>
                <a:lnTo>
                  <a:pt x="3032734" y="1377276"/>
                </a:lnTo>
                <a:close/>
              </a:path>
              <a:path w="3657600" h="1828800">
                <a:moveTo>
                  <a:pt x="546349" y="1297123"/>
                </a:moveTo>
                <a:lnTo>
                  <a:pt x="541442" y="1297123"/>
                </a:lnTo>
                <a:lnTo>
                  <a:pt x="538170" y="1293851"/>
                </a:lnTo>
                <a:lnTo>
                  <a:pt x="496662" y="1251117"/>
                </a:lnTo>
                <a:lnTo>
                  <a:pt x="456381" y="1207155"/>
                </a:lnTo>
                <a:lnTo>
                  <a:pt x="453110" y="1202248"/>
                </a:lnTo>
                <a:lnTo>
                  <a:pt x="453110" y="1197340"/>
                </a:lnTo>
                <a:lnTo>
                  <a:pt x="458017" y="1192433"/>
                </a:lnTo>
                <a:lnTo>
                  <a:pt x="462924" y="1189161"/>
                </a:lnTo>
                <a:lnTo>
                  <a:pt x="467832" y="1189161"/>
                </a:lnTo>
                <a:lnTo>
                  <a:pt x="472739" y="1194069"/>
                </a:lnTo>
                <a:lnTo>
                  <a:pt x="492650" y="1216126"/>
                </a:lnTo>
                <a:lnTo>
                  <a:pt x="513020" y="1238030"/>
                </a:lnTo>
                <a:lnTo>
                  <a:pt x="533697" y="1259628"/>
                </a:lnTo>
                <a:lnTo>
                  <a:pt x="554528" y="1280765"/>
                </a:lnTo>
                <a:lnTo>
                  <a:pt x="557800" y="1284037"/>
                </a:lnTo>
                <a:lnTo>
                  <a:pt x="557800" y="1290580"/>
                </a:lnTo>
                <a:lnTo>
                  <a:pt x="554528" y="1295487"/>
                </a:lnTo>
                <a:lnTo>
                  <a:pt x="549621" y="1295487"/>
                </a:lnTo>
                <a:lnTo>
                  <a:pt x="546349" y="1297123"/>
                </a:lnTo>
                <a:close/>
              </a:path>
              <a:path w="3657600" h="1828800">
                <a:moveTo>
                  <a:pt x="3202855" y="1208791"/>
                </a:moveTo>
                <a:lnTo>
                  <a:pt x="3191404" y="1208791"/>
                </a:lnTo>
                <a:lnTo>
                  <a:pt x="3189769" y="1207155"/>
                </a:lnTo>
                <a:lnTo>
                  <a:pt x="3184861" y="1203883"/>
                </a:lnTo>
                <a:lnTo>
                  <a:pt x="3184861" y="1197340"/>
                </a:lnTo>
                <a:lnTo>
                  <a:pt x="3188133" y="1192433"/>
                </a:lnTo>
                <a:lnTo>
                  <a:pt x="3207481" y="1170069"/>
                </a:lnTo>
                <a:lnTo>
                  <a:pt x="3226369" y="1147245"/>
                </a:lnTo>
                <a:lnTo>
                  <a:pt x="3244951" y="1124114"/>
                </a:lnTo>
                <a:lnTo>
                  <a:pt x="3263379" y="1100829"/>
                </a:lnTo>
                <a:lnTo>
                  <a:pt x="3266650" y="1095922"/>
                </a:lnTo>
                <a:lnTo>
                  <a:pt x="3273193" y="1095922"/>
                </a:lnTo>
                <a:lnTo>
                  <a:pt x="3276465" y="1099194"/>
                </a:lnTo>
                <a:lnTo>
                  <a:pt x="3281372" y="1102465"/>
                </a:lnTo>
                <a:lnTo>
                  <a:pt x="3281372" y="1109008"/>
                </a:lnTo>
                <a:lnTo>
                  <a:pt x="3278101" y="1112280"/>
                </a:lnTo>
                <a:lnTo>
                  <a:pt x="3259673" y="1135590"/>
                </a:lnTo>
                <a:lnTo>
                  <a:pt x="3241091" y="1158899"/>
                </a:lnTo>
                <a:lnTo>
                  <a:pt x="3222203" y="1182209"/>
                </a:lnTo>
                <a:lnTo>
                  <a:pt x="3202855" y="1205519"/>
                </a:lnTo>
                <a:lnTo>
                  <a:pt x="3202855" y="1208791"/>
                </a:lnTo>
                <a:close/>
              </a:path>
              <a:path w="3657600" h="1828800">
                <a:moveTo>
                  <a:pt x="389314" y="1118823"/>
                </a:moveTo>
                <a:lnTo>
                  <a:pt x="384407" y="1118823"/>
                </a:lnTo>
                <a:lnTo>
                  <a:pt x="381135" y="1117187"/>
                </a:lnTo>
                <a:lnTo>
                  <a:pt x="343717" y="1067909"/>
                </a:lnTo>
                <a:lnTo>
                  <a:pt x="309161" y="1019040"/>
                </a:lnTo>
                <a:lnTo>
                  <a:pt x="305890" y="1014133"/>
                </a:lnTo>
                <a:lnTo>
                  <a:pt x="307525" y="1007590"/>
                </a:lnTo>
                <a:lnTo>
                  <a:pt x="312433" y="1005954"/>
                </a:lnTo>
                <a:lnTo>
                  <a:pt x="317340" y="1002683"/>
                </a:lnTo>
                <a:lnTo>
                  <a:pt x="323883" y="1004318"/>
                </a:lnTo>
                <a:lnTo>
                  <a:pt x="325519" y="1009226"/>
                </a:lnTo>
                <a:lnTo>
                  <a:pt x="342005" y="1033737"/>
                </a:lnTo>
                <a:lnTo>
                  <a:pt x="359257" y="1058095"/>
                </a:lnTo>
                <a:lnTo>
                  <a:pt x="376816" y="1082146"/>
                </a:lnTo>
                <a:lnTo>
                  <a:pt x="394222" y="1105737"/>
                </a:lnTo>
                <a:lnTo>
                  <a:pt x="397493" y="1110644"/>
                </a:lnTo>
                <a:lnTo>
                  <a:pt x="397493" y="1115551"/>
                </a:lnTo>
                <a:lnTo>
                  <a:pt x="395040" y="1117187"/>
                </a:lnTo>
                <a:lnTo>
                  <a:pt x="390950" y="1117187"/>
                </a:lnTo>
                <a:lnTo>
                  <a:pt x="389314" y="1118823"/>
                </a:lnTo>
                <a:close/>
              </a:path>
              <a:path w="3657600" h="1828800">
                <a:moveTo>
                  <a:pt x="392586" y="1118823"/>
                </a:moveTo>
                <a:lnTo>
                  <a:pt x="390950" y="1117187"/>
                </a:lnTo>
                <a:lnTo>
                  <a:pt x="395040" y="1117187"/>
                </a:lnTo>
                <a:lnTo>
                  <a:pt x="392586" y="1118823"/>
                </a:lnTo>
                <a:close/>
              </a:path>
              <a:path w="3657600" h="1828800">
                <a:moveTo>
                  <a:pt x="3345168" y="1020676"/>
                </a:moveTo>
                <a:lnTo>
                  <a:pt x="3338625" y="1020676"/>
                </a:lnTo>
                <a:lnTo>
                  <a:pt x="3336989" y="1019040"/>
                </a:lnTo>
                <a:lnTo>
                  <a:pt x="3332082" y="1015769"/>
                </a:lnTo>
                <a:lnTo>
                  <a:pt x="3330446" y="1009226"/>
                </a:lnTo>
                <a:lnTo>
                  <a:pt x="3333717" y="1005954"/>
                </a:lnTo>
                <a:lnTo>
                  <a:pt x="3349641" y="981162"/>
                </a:lnTo>
                <a:lnTo>
                  <a:pt x="3365411" y="956063"/>
                </a:lnTo>
                <a:lnTo>
                  <a:pt x="3380874" y="930964"/>
                </a:lnTo>
                <a:lnTo>
                  <a:pt x="3395877" y="906172"/>
                </a:lnTo>
                <a:lnTo>
                  <a:pt x="3399148" y="901264"/>
                </a:lnTo>
                <a:lnTo>
                  <a:pt x="3404056" y="899628"/>
                </a:lnTo>
                <a:lnTo>
                  <a:pt x="3413870" y="906172"/>
                </a:lnTo>
                <a:lnTo>
                  <a:pt x="3415506" y="911079"/>
                </a:lnTo>
                <a:lnTo>
                  <a:pt x="3412235" y="915986"/>
                </a:lnTo>
                <a:lnTo>
                  <a:pt x="3397206" y="941724"/>
                </a:lnTo>
                <a:lnTo>
                  <a:pt x="3381564" y="967309"/>
                </a:lnTo>
                <a:lnTo>
                  <a:pt x="3365308" y="992587"/>
                </a:lnTo>
                <a:lnTo>
                  <a:pt x="3348439" y="1017405"/>
                </a:lnTo>
                <a:lnTo>
                  <a:pt x="3348439" y="1019040"/>
                </a:lnTo>
                <a:lnTo>
                  <a:pt x="3345168" y="1020676"/>
                </a:lnTo>
                <a:close/>
              </a:path>
              <a:path w="3657600" h="1828800">
                <a:moveTo>
                  <a:pt x="260088" y="920894"/>
                </a:moveTo>
                <a:lnTo>
                  <a:pt x="251909" y="920894"/>
                </a:lnTo>
                <a:lnTo>
                  <a:pt x="248637" y="919258"/>
                </a:lnTo>
                <a:lnTo>
                  <a:pt x="247002" y="915986"/>
                </a:lnTo>
                <a:lnTo>
                  <a:pt x="232305" y="889967"/>
                </a:lnTo>
                <a:lnTo>
                  <a:pt x="217762" y="863641"/>
                </a:lnTo>
                <a:lnTo>
                  <a:pt x="203526" y="837315"/>
                </a:lnTo>
                <a:lnTo>
                  <a:pt x="189749" y="811296"/>
                </a:lnTo>
                <a:lnTo>
                  <a:pt x="188113" y="806389"/>
                </a:lnTo>
                <a:lnTo>
                  <a:pt x="189749" y="799846"/>
                </a:lnTo>
                <a:lnTo>
                  <a:pt x="199564" y="796574"/>
                </a:lnTo>
                <a:lnTo>
                  <a:pt x="206107" y="798210"/>
                </a:lnTo>
                <a:lnTo>
                  <a:pt x="207743" y="803117"/>
                </a:lnTo>
                <a:lnTo>
                  <a:pt x="234938" y="855462"/>
                </a:lnTo>
                <a:lnTo>
                  <a:pt x="248918" y="881788"/>
                </a:lnTo>
                <a:lnTo>
                  <a:pt x="263359" y="907807"/>
                </a:lnTo>
                <a:lnTo>
                  <a:pt x="266631" y="912715"/>
                </a:lnTo>
                <a:lnTo>
                  <a:pt x="264995" y="919258"/>
                </a:lnTo>
                <a:lnTo>
                  <a:pt x="260088" y="920894"/>
                </a:lnTo>
                <a:close/>
              </a:path>
              <a:path w="3657600" h="1828800">
                <a:moveTo>
                  <a:pt x="3464580" y="814568"/>
                </a:moveTo>
                <a:lnTo>
                  <a:pt x="3458037" y="814568"/>
                </a:lnTo>
                <a:lnTo>
                  <a:pt x="3456401" y="812932"/>
                </a:lnTo>
                <a:lnTo>
                  <a:pt x="3451493" y="811296"/>
                </a:lnTo>
                <a:lnTo>
                  <a:pt x="3449858" y="804753"/>
                </a:lnTo>
                <a:lnTo>
                  <a:pt x="3451493" y="799846"/>
                </a:lnTo>
                <a:lnTo>
                  <a:pt x="3464682" y="772856"/>
                </a:lnTo>
                <a:lnTo>
                  <a:pt x="3477257" y="745865"/>
                </a:lnTo>
                <a:lnTo>
                  <a:pt x="3489219" y="718875"/>
                </a:lnTo>
                <a:lnTo>
                  <a:pt x="3500567" y="691884"/>
                </a:lnTo>
                <a:lnTo>
                  <a:pt x="3502203" y="686977"/>
                </a:lnTo>
                <a:lnTo>
                  <a:pt x="3508746" y="683706"/>
                </a:lnTo>
                <a:lnTo>
                  <a:pt x="3513653" y="686977"/>
                </a:lnTo>
                <a:lnTo>
                  <a:pt x="3518560" y="688613"/>
                </a:lnTo>
                <a:lnTo>
                  <a:pt x="3521832" y="695156"/>
                </a:lnTo>
                <a:lnTo>
                  <a:pt x="3518560" y="700063"/>
                </a:lnTo>
                <a:lnTo>
                  <a:pt x="3507212" y="727309"/>
                </a:lnTo>
                <a:lnTo>
                  <a:pt x="3495251" y="754862"/>
                </a:lnTo>
                <a:lnTo>
                  <a:pt x="3482675" y="782415"/>
                </a:lnTo>
                <a:lnTo>
                  <a:pt x="3469487" y="809661"/>
                </a:lnTo>
                <a:lnTo>
                  <a:pt x="3467851" y="812932"/>
                </a:lnTo>
                <a:lnTo>
                  <a:pt x="3464580" y="814568"/>
                </a:lnTo>
                <a:close/>
              </a:path>
              <a:path w="3657600" h="1828800">
                <a:moveTo>
                  <a:pt x="153762" y="708242"/>
                </a:moveTo>
                <a:lnTo>
                  <a:pt x="145583" y="708242"/>
                </a:lnTo>
                <a:lnTo>
                  <a:pt x="140676" y="706606"/>
                </a:lnTo>
                <a:lnTo>
                  <a:pt x="139040" y="701699"/>
                </a:lnTo>
                <a:lnTo>
                  <a:pt x="128024" y="674428"/>
                </a:lnTo>
                <a:lnTo>
                  <a:pt x="117162" y="646696"/>
                </a:lnTo>
                <a:lnTo>
                  <a:pt x="106606" y="618658"/>
                </a:lnTo>
                <a:lnTo>
                  <a:pt x="96510" y="590466"/>
                </a:lnTo>
                <a:lnTo>
                  <a:pt x="94874" y="585559"/>
                </a:lnTo>
                <a:lnTo>
                  <a:pt x="98146" y="579016"/>
                </a:lnTo>
                <a:lnTo>
                  <a:pt x="107960" y="575744"/>
                </a:lnTo>
                <a:lnTo>
                  <a:pt x="114503" y="579016"/>
                </a:lnTo>
                <a:lnTo>
                  <a:pt x="116139" y="583923"/>
                </a:lnTo>
                <a:lnTo>
                  <a:pt x="126005" y="611885"/>
                </a:lnTo>
                <a:lnTo>
                  <a:pt x="136177" y="639540"/>
                </a:lnTo>
                <a:lnTo>
                  <a:pt x="146963" y="667194"/>
                </a:lnTo>
                <a:lnTo>
                  <a:pt x="158669" y="695156"/>
                </a:lnTo>
                <a:lnTo>
                  <a:pt x="160305" y="700063"/>
                </a:lnTo>
                <a:lnTo>
                  <a:pt x="158669" y="706606"/>
                </a:lnTo>
                <a:lnTo>
                  <a:pt x="153762" y="708242"/>
                </a:lnTo>
                <a:close/>
              </a:path>
              <a:path w="3657600" h="1828800">
                <a:moveTo>
                  <a:pt x="3556183" y="593738"/>
                </a:moveTo>
                <a:lnTo>
                  <a:pt x="3549640" y="593738"/>
                </a:lnTo>
                <a:lnTo>
                  <a:pt x="3544733" y="592102"/>
                </a:lnTo>
                <a:lnTo>
                  <a:pt x="3541461" y="587195"/>
                </a:lnTo>
                <a:lnTo>
                  <a:pt x="3543097" y="580651"/>
                </a:lnTo>
                <a:lnTo>
                  <a:pt x="3552605" y="552434"/>
                </a:lnTo>
                <a:lnTo>
                  <a:pt x="3561500" y="524217"/>
                </a:lnTo>
                <a:lnTo>
                  <a:pt x="3569781" y="496000"/>
                </a:lnTo>
                <a:lnTo>
                  <a:pt x="3577448" y="467783"/>
                </a:lnTo>
                <a:lnTo>
                  <a:pt x="3579084" y="462875"/>
                </a:lnTo>
                <a:lnTo>
                  <a:pt x="3583992" y="459604"/>
                </a:lnTo>
                <a:lnTo>
                  <a:pt x="3593806" y="462875"/>
                </a:lnTo>
                <a:lnTo>
                  <a:pt x="3597078" y="467783"/>
                </a:lnTo>
                <a:lnTo>
                  <a:pt x="3595442" y="472690"/>
                </a:lnTo>
                <a:lnTo>
                  <a:pt x="3587774" y="501163"/>
                </a:lnTo>
                <a:lnTo>
                  <a:pt x="3579493" y="529942"/>
                </a:lnTo>
                <a:lnTo>
                  <a:pt x="3570599" y="558722"/>
                </a:lnTo>
                <a:lnTo>
                  <a:pt x="3559455" y="592102"/>
                </a:lnTo>
                <a:lnTo>
                  <a:pt x="3556183" y="593738"/>
                </a:lnTo>
                <a:close/>
              </a:path>
              <a:path w="3657600" h="1828800">
                <a:moveTo>
                  <a:pt x="78516" y="482505"/>
                </a:moveTo>
                <a:lnTo>
                  <a:pt x="67066" y="482505"/>
                </a:lnTo>
                <a:lnTo>
                  <a:pt x="63794" y="479233"/>
                </a:lnTo>
                <a:lnTo>
                  <a:pt x="47641" y="418505"/>
                </a:lnTo>
                <a:lnTo>
                  <a:pt x="34350" y="359821"/>
                </a:lnTo>
                <a:lnTo>
                  <a:pt x="32714" y="354914"/>
                </a:lnTo>
                <a:lnTo>
                  <a:pt x="35986" y="350007"/>
                </a:lnTo>
                <a:lnTo>
                  <a:pt x="42529" y="348371"/>
                </a:lnTo>
                <a:lnTo>
                  <a:pt x="47436" y="346735"/>
                </a:lnTo>
                <a:lnTo>
                  <a:pt x="52344" y="350007"/>
                </a:lnTo>
                <a:lnTo>
                  <a:pt x="53980" y="356550"/>
                </a:lnTo>
                <a:lnTo>
                  <a:pt x="60139" y="385713"/>
                </a:lnTo>
                <a:lnTo>
                  <a:pt x="66452" y="414415"/>
                </a:lnTo>
                <a:lnTo>
                  <a:pt x="73072" y="442811"/>
                </a:lnTo>
                <a:lnTo>
                  <a:pt x="80152" y="471054"/>
                </a:lnTo>
                <a:lnTo>
                  <a:pt x="81788" y="475962"/>
                </a:lnTo>
                <a:lnTo>
                  <a:pt x="78516" y="482505"/>
                </a:lnTo>
                <a:close/>
              </a:path>
              <a:path w="3657600" h="1828800">
                <a:moveTo>
                  <a:pt x="3618343" y="364729"/>
                </a:moveTo>
                <a:lnTo>
                  <a:pt x="3611800" y="364729"/>
                </a:lnTo>
                <a:lnTo>
                  <a:pt x="3606892" y="363093"/>
                </a:lnTo>
                <a:lnTo>
                  <a:pt x="3603621" y="358185"/>
                </a:lnTo>
                <a:lnTo>
                  <a:pt x="3603621" y="353278"/>
                </a:lnTo>
                <a:lnTo>
                  <a:pt x="3609448" y="323860"/>
                </a:lnTo>
                <a:lnTo>
                  <a:pt x="3614662" y="294595"/>
                </a:lnTo>
                <a:lnTo>
                  <a:pt x="3619263" y="265636"/>
                </a:lnTo>
                <a:lnTo>
                  <a:pt x="3623250" y="237138"/>
                </a:lnTo>
                <a:lnTo>
                  <a:pt x="3623250" y="232230"/>
                </a:lnTo>
                <a:lnTo>
                  <a:pt x="3628158" y="227323"/>
                </a:lnTo>
                <a:lnTo>
                  <a:pt x="3634701" y="228959"/>
                </a:lnTo>
                <a:lnTo>
                  <a:pt x="3639608" y="228959"/>
                </a:lnTo>
                <a:lnTo>
                  <a:pt x="3644515" y="233866"/>
                </a:lnTo>
                <a:lnTo>
                  <a:pt x="3642880" y="240409"/>
                </a:lnTo>
                <a:lnTo>
                  <a:pt x="3638892" y="269853"/>
                </a:lnTo>
                <a:lnTo>
                  <a:pt x="3634292" y="299297"/>
                </a:lnTo>
                <a:lnTo>
                  <a:pt x="3629078" y="328741"/>
                </a:lnTo>
                <a:lnTo>
                  <a:pt x="3623250" y="358185"/>
                </a:lnTo>
                <a:lnTo>
                  <a:pt x="3621614" y="361457"/>
                </a:lnTo>
                <a:lnTo>
                  <a:pt x="3618343" y="364729"/>
                </a:lnTo>
                <a:close/>
              </a:path>
              <a:path w="3657600" h="1828800">
                <a:moveTo>
                  <a:pt x="26171" y="250224"/>
                </a:moveTo>
                <a:lnTo>
                  <a:pt x="21264" y="250224"/>
                </a:lnTo>
                <a:lnTo>
                  <a:pt x="16357" y="246952"/>
                </a:lnTo>
                <a:lnTo>
                  <a:pt x="16357" y="242045"/>
                </a:lnTo>
                <a:lnTo>
                  <a:pt x="12727" y="212346"/>
                </a:lnTo>
                <a:lnTo>
                  <a:pt x="9405" y="182339"/>
                </a:lnTo>
                <a:lnTo>
                  <a:pt x="6680" y="152077"/>
                </a:lnTo>
                <a:lnTo>
                  <a:pt x="4906" y="122633"/>
                </a:lnTo>
                <a:lnTo>
                  <a:pt x="4906" y="117726"/>
                </a:lnTo>
                <a:lnTo>
                  <a:pt x="8178" y="112819"/>
                </a:lnTo>
                <a:lnTo>
                  <a:pt x="19628" y="112819"/>
                </a:lnTo>
                <a:lnTo>
                  <a:pt x="24536" y="116090"/>
                </a:lnTo>
                <a:lnTo>
                  <a:pt x="24536" y="122633"/>
                </a:lnTo>
                <a:lnTo>
                  <a:pt x="27038" y="152333"/>
                </a:lnTo>
                <a:lnTo>
                  <a:pt x="29729" y="182339"/>
                </a:lnTo>
                <a:lnTo>
                  <a:pt x="32587" y="210965"/>
                </a:lnTo>
                <a:lnTo>
                  <a:pt x="35986" y="240409"/>
                </a:lnTo>
                <a:lnTo>
                  <a:pt x="35986" y="243681"/>
                </a:lnTo>
                <a:lnTo>
                  <a:pt x="32714" y="248588"/>
                </a:lnTo>
                <a:lnTo>
                  <a:pt x="26171" y="250224"/>
                </a:lnTo>
                <a:close/>
              </a:path>
              <a:path w="3657600" h="1828800">
                <a:moveTo>
                  <a:pt x="3649423" y="129176"/>
                </a:moveTo>
                <a:lnTo>
                  <a:pt x="3637972" y="129176"/>
                </a:lnTo>
                <a:lnTo>
                  <a:pt x="3634701" y="124269"/>
                </a:lnTo>
                <a:lnTo>
                  <a:pt x="3634701" y="119362"/>
                </a:lnTo>
                <a:lnTo>
                  <a:pt x="3636592" y="89918"/>
                </a:lnTo>
                <a:lnTo>
                  <a:pt x="3637563" y="60474"/>
                </a:lnTo>
                <a:lnTo>
                  <a:pt x="3637918" y="31285"/>
                </a:lnTo>
                <a:lnTo>
                  <a:pt x="3637972" y="0"/>
                </a:lnTo>
                <a:lnTo>
                  <a:pt x="3657600" y="0"/>
                </a:lnTo>
                <a:lnTo>
                  <a:pt x="3657600" y="1796"/>
                </a:lnTo>
                <a:lnTo>
                  <a:pt x="3657320" y="31285"/>
                </a:lnTo>
                <a:lnTo>
                  <a:pt x="3656579" y="61291"/>
                </a:lnTo>
                <a:lnTo>
                  <a:pt x="3655531" y="91298"/>
                </a:lnTo>
                <a:lnTo>
                  <a:pt x="3654396" y="119362"/>
                </a:lnTo>
                <a:lnTo>
                  <a:pt x="3654330" y="124269"/>
                </a:lnTo>
                <a:lnTo>
                  <a:pt x="3649423" y="129176"/>
                </a:lnTo>
                <a:close/>
              </a:path>
              <a:path w="3657600" h="1828800">
                <a:moveTo>
                  <a:pt x="16357" y="13036"/>
                </a:moveTo>
                <a:lnTo>
                  <a:pt x="4906" y="13036"/>
                </a:lnTo>
                <a:lnTo>
                  <a:pt x="0" y="8129"/>
                </a:lnTo>
                <a:lnTo>
                  <a:pt x="14" y="0"/>
                </a:lnTo>
                <a:lnTo>
                  <a:pt x="19628" y="0"/>
                </a:lnTo>
                <a:lnTo>
                  <a:pt x="19628" y="8129"/>
                </a:lnTo>
                <a:lnTo>
                  <a:pt x="16357" y="13036"/>
                </a:lnTo>
                <a:close/>
              </a:path>
            </a:pathLst>
          </a:custGeom>
          <a:solidFill>
            <a:srgbClr val="000000">
              <a:alpha val="68629"/>
            </a:srgbClr>
          </a:solidFill>
        </p:spPr>
        <p:txBody>
          <a:bodyPr wrap="square" lIns="0" tIns="0" rIns="0" bIns="0" rtlCol="0"/>
          <a:lstStyle/>
          <a:p>
            <a:endParaRPr dirty="0"/>
          </a:p>
        </p:txBody>
      </p:sp>
      <p:sp>
        <p:nvSpPr>
          <p:cNvPr id="31" name="TextBox 30">
            <a:extLst>
              <a:ext uri="{FF2B5EF4-FFF2-40B4-BE49-F238E27FC236}">
                <a16:creationId xmlns:a16="http://schemas.microsoft.com/office/drawing/2014/main" id="{5D78B27A-A2CB-03E8-6B33-F7A0415C7770}"/>
              </a:ext>
            </a:extLst>
          </p:cNvPr>
          <p:cNvSpPr txBox="1"/>
          <p:nvPr/>
        </p:nvSpPr>
        <p:spPr>
          <a:xfrm>
            <a:off x="1037759" y="2324100"/>
            <a:ext cx="13364042" cy="5130828"/>
          </a:xfrm>
          <a:prstGeom prst="rect">
            <a:avLst/>
          </a:prstGeom>
          <a:noFill/>
        </p:spPr>
        <p:txBody>
          <a:bodyPr wrap="square" rtlCol="0">
            <a:spAutoFit/>
          </a:bodyPr>
          <a:lstStyle/>
          <a:p>
            <a:pPr marL="355600" marR="5080" indent="-342900">
              <a:lnSpc>
                <a:spcPct val="137200"/>
              </a:lnSpc>
              <a:spcBef>
                <a:spcPts val="95"/>
              </a:spcBef>
              <a:buFont typeface="Arial" panose="020B0604020202020204" pitchFamily="34" charset="0"/>
              <a:buChar char="•"/>
            </a:pPr>
            <a:r>
              <a:rPr lang="en-US" sz="2400" spc="-60" dirty="0">
                <a:latin typeface="Arial" panose="020B0604020202020204" pitchFamily="34" charset="0"/>
                <a:cs typeface="Arial" panose="020B0604020202020204" pitchFamily="34" charset="0"/>
              </a:rPr>
              <a:t>Data from </a:t>
            </a:r>
            <a:r>
              <a:rPr lang="en-US" sz="2400" spc="-105" dirty="0">
                <a:latin typeface="Arial" panose="020B0604020202020204" pitchFamily="34" charset="0"/>
                <a:cs typeface="Arial" panose="020B0604020202020204" pitchFamily="34" charset="0"/>
              </a:rPr>
              <a:t>different source </a:t>
            </a:r>
            <a:r>
              <a:rPr lang="en-US" sz="2400" spc="-114" dirty="0">
                <a:latin typeface="Arial" panose="020B0604020202020204" pitchFamily="34" charset="0"/>
                <a:cs typeface="Arial" panose="020B0604020202020204" pitchFamily="34" charset="0"/>
              </a:rPr>
              <a:t>systems </a:t>
            </a:r>
            <a:r>
              <a:rPr lang="en-US" sz="2400" spc="-195" dirty="0">
                <a:latin typeface="Arial" panose="020B0604020202020204" pitchFamily="34" charset="0"/>
                <a:cs typeface="Arial" panose="020B0604020202020204" pitchFamily="34" charset="0"/>
              </a:rPr>
              <a:t>will </a:t>
            </a:r>
            <a:r>
              <a:rPr lang="en-US" sz="2400" spc="-30" dirty="0">
                <a:latin typeface="Arial" panose="020B0604020202020204" pitchFamily="34" charset="0"/>
                <a:cs typeface="Arial" panose="020B0604020202020204" pitchFamily="34" charset="0"/>
              </a:rPr>
              <a:t>be </a:t>
            </a:r>
            <a:r>
              <a:rPr lang="en-US" sz="2400" spc="-120" dirty="0">
                <a:latin typeface="Arial" panose="020B0604020202020204" pitchFamily="34" charset="0"/>
                <a:cs typeface="Arial" panose="020B0604020202020204" pitchFamily="34" charset="0"/>
              </a:rPr>
              <a:t>different, </a:t>
            </a:r>
            <a:r>
              <a:rPr lang="en-US" sz="2400" spc="-80" dirty="0">
                <a:latin typeface="Arial" panose="020B0604020202020204" pitchFamily="34" charset="0"/>
                <a:cs typeface="Arial" panose="020B0604020202020204" pitchFamily="34" charset="0"/>
              </a:rPr>
              <a:t>poorly </a:t>
            </a:r>
            <a:r>
              <a:rPr lang="en-US" sz="2400" spc="-50" dirty="0">
                <a:latin typeface="Arial" panose="020B0604020202020204" pitchFamily="34" charset="0"/>
                <a:cs typeface="Arial" panose="020B0604020202020204" pitchFamily="34" charset="0"/>
              </a:rPr>
              <a:t>documented</a:t>
            </a:r>
            <a:r>
              <a:rPr lang="en-US" sz="2400" spc="-45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spc="-135" dirty="0">
                <a:latin typeface="Arial" panose="020B0604020202020204" pitchFamily="34" charset="0"/>
                <a:cs typeface="Arial" panose="020B0604020202020204" pitchFamily="34" charset="0"/>
              </a:rPr>
              <a:t>dirty. </a:t>
            </a:r>
            <a:r>
              <a:rPr lang="en-US" sz="2400" spc="-229" dirty="0">
                <a:latin typeface="Arial" panose="020B0604020202020204" pitchFamily="34" charset="0"/>
                <a:cs typeface="Arial" panose="020B0604020202020204" pitchFamily="34" charset="0"/>
              </a:rPr>
              <a:t>Lot </a:t>
            </a:r>
            <a:r>
              <a:rPr lang="en-US" sz="2400" spc="-85" dirty="0">
                <a:latin typeface="Arial" panose="020B0604020202020204" pitchFamily="34" charset="0"/>
                <a:cs typeface="Arial" panose="020B0604020202020204" pitchFamily="34" charset="0"/>
              </a:rPr>
              <a:t>of </a:t>
            </a:r>
            <a:r>
              <a:rPr lang="en-US" sz="2400" spc="-100" dirty="0">
                <a:latin typeface="Arial" panose="020B0604020202020204" pitchFamily="34" charset="0"/>
                <a:cs typeface="Arial" panose="020B0604020202020204" pitchFamily="34" charset="0"/>
              </a:rPr>
              <a:t>analysis</a:t>
            </a:r>
            <a:r>
              <a:rPr lang="en-US" sz="2400" spc="-95" dirty="0">
                <a:latin typeface="Arial" panose="020B0604020202020204" pitchFamily="34" charset="0"/>
                <a:cs typeface="Arial" panose="020B0604020202020204" pitchFamily="34" charset="0"/>
              </a:rPr>
              <a:t> </a:t>
            </a:r>
            <a:r>
              <a:rPr lang="en-US" sz="2400" spc="-100" dirty="0">
                <a:latin typeface="Arial" panose="020B0604020202020204" pitchFamily="34" charset="0"/>
                <a:cs typeface="Arial" panose="020B0604020202020204" pitchFamily="34" charset="0"/>
              </a:rPr>
              <a:t>required.</a:t>
            </a:r>
          </a:p>
          <a:p>
            <a:pPr marL="355600" marR="857885" indent="-342900">
              <a:lnSpc>
                <a:spcPct val="137200"/>
              </a:lnSpc>
              <a:buFont typeface="Arial" panose="020B0604020202020204" pitchFamily="34" charset="0"/>
              <a:buChar char="•"/>
            </a:pPr>
            <a:r>
              <a:rPr lang="en-US" sz="2400" spc="-165" dirty="0">
                <a:latin typeface="Arial" panose="020B0604020202020204" pitchFamily="34" charset="0"/>
                <a:cs typeface="Arial" panose="020B0604020202020204" pitchFamily="34" charset="0"/>
              </a:rPr>
              <a:t>Easy </a:t>
            </a:r>
            <a:r>
              <a:rPr lang="en-US" sz="2400" spc="-105" dirty="0">
                <a:latin typeface="Arial" panose="020B0604020202020204" pitchFamily="34" charset="0"/>
                <a:cs typeface="Arial" panose="020B0604020202020204" pitchFamily="34" charset="0"/>
              </a:rPr>
              <a:t>to </a:t>
            </a:r>
            <a:r>
              <a:rPr lang="en-US" sz="2400" spc="-110" dirty="0">
                <a:latin typeface="Arial" panose="020B0604020202020204" pitchFamily="34" charset="0"/>
                <a:cs typeface="Arial" panose="020B0604020202020204" pitchFamily="34" charset="0"/>
              </a:rPr>
              <a:t>collate </a:t>
            </a:r>
            <a:r>
              <a:rPr lang="en-US" sz="2400" spc="-85" dirty="0">
                <a:latin typeface="Arial" panose="020B0604020202020204" pitchFamily="34" charset="0"/>
                <a:cs typeface="Arial" panose="020B0604020202020204" pitchFamily="34" charset="0"/>
              </a:rPr>
              <a:t>addresses </a:t>
            </a:r>
            <a:r>
              <a:rPr lang="en-US" sz="2400" dirty="0">
                <a:latin typeface="Arial" panose="020B0604020202020204" pitchFamily="34" charset="0"/>
                <a:cs typeface="Arial" panose="020B0604020202020204" pitchFamily="34" charset="0"/>
              </a:rPr>
              <a:t>and </a:t>
            </a:r>
            <a:r>
              <a:rPr lang="en-US" sz="2400" spc="-65" dirty="0">
                <a:latin typeface="Arial" panose="020B0604020202020204" pitchFamily="34" charset="0"/>
                <a:cs typeface="Arial" panose="020B0604020202020204" pitchFamily="34" charset="0"/>
              </a:rPr>
              <a:t>names? </a:t>
            </a:r>
            <a:r>
              <a:rPr lang="en-US" sz="2400" spc="-155" dirty="0">
                <a:latin typeface="Arial" panose="020B0604020202020204" pitchFamily="34" charset="0"/>
                <a:cs typeface="Arial" panose="020B0604020202020204" pitchFamily="34" charset="0"/>
              </a:rPr>
              <a:t>Not </a:t>
            </a:r>
            <a:r>
              <a:rPr lang="en-US" sz="2400" spc="-130" dirty="0">
                <a:latin typeface="Arial" panose="020B0604020202020204" pitchFamily="34" charset="0"/>
                <a:cs typeface="Arial" panose="020B0604020202020204" pitchFamily="34" charset="0"/>
              </a:rPr>
              <a:t>really. </a:t>
            </a:r>
            <a:r>
              <a:rPr lang="en-US" sz="2400" spc="-150" dirty="0">
                <a:latin typeface="Arial" panose="020B0604020202020204" pitchFamily="34" charset="0"/>
                <a:cs typeface="Arial" panose="020B0604020202020204" pitchFamily="34" charset="0"/>
              </a:rPr>
              <a:t>No </a:t>
            </a:r>
            <a:r>
              <a:rPr lang="en-US" sz="2400" spc="-75" dirty="0">
                <a:latin typeface="Arial" panose="020B0604020202020204" pitchFamily="34" charset="0"/>
                <a:cs typeface="Arial" panose="020B0604020202020204" pitchFamily="34" charset="0"/>
              </a:rPr>
              <a:t>address </a:t>
            </a:r>
            <a:r>
              <a:rPr lang="en-US" sz="2400" spc="-95" dirty="0">
                <a:latin typeface="Arial" panose="020B0604020202020204" pitchFamily="34" charset="0"/>
                <a:cs typeface="Arial" panose="020B0604020202020204" pitchFamily="34" charset="0"/>
              </a:rPr>
              <a:t>or</a:t>
            </a:r>
            <a:r>
              <a:rPr lang="en-US" sz="2400" spc="-430" dirty="0">
                <a:latin typeface="Arial" panose="020B0604020202020204" pitchFamily="34" charset="0"/>
                <a:cs typeface="Arial" panose="020B0604020202020204" pitchFamily="34" charset="0"/>
              </a:rPr>
              <a:t> </a:t>
            </a:r>
            <a:r>
              <a:rPr lang="en-US" sz="2400" spc="-10" dirty="0">
                <a:latin typeface="Arial" panose="020B0604020202020204" pitchFamily="34" charset="0"/>
                <a:cs typeface="Arial" panose="020B0604020202020204" pitchFamily="34" charset="0"/>
              </a:rPr>
              <a:t>name  </a:t>
            </a:r>
            <a:r>
              <a:rPr lang="en-US" sz="2400" spc="-85" dirty="0">
                <a:latin typeface="Arial" panose="020B0604020202020204" pitchFamily="34" charset="0"/>
                <a:cs typeface="Arial" panose="020B0604020202020204" pitchFamily="34" charset="0"/>
              </a:rPr>
              <a:t>standards.</a:t>
            </a:r>
          </a:p>
          <a:p>
            <a:pPr marL="355600" marR="415925" indent="-342900">
              <a:lnSpc>
                <a:spcPct val="137200"/>
              </a:lnSpc>
              <a:buFont typeface="Arial" panose="020B0604020202020204" pitchFamily="34" charset="0"/>
              <a:buChar char="•"/>
            </a:pPr>
            <a:r>
              <a:rPr lang="en-US" sz="2400" spc="-195" dirty="0">
                <a:latin typeface="Arial" panose="020B0604020202020204" pitchFamily="34" charset="0"/>
                <a:cs typeface="Arial" panose="020B0604020202020204" pitchFamily="34" charset="0"/>
              </a:rPr>
              <a:t>Use </a:t>
            </a:r>
            <a:r>
              <a:rPr lang="en-US" sz="2400" spc="-120" dirty="0">
                <a:latin typeface="Arial" panose="020B0604020202020204" pitchFamily="34" charset="0"/>
                <a:cs typeface="Arial" panose="020B0604020202020204" pitchFamily="34" charset="0"/>
              </a:rPr>
              <a:t>software </a:t>
            </a:r>
            <a:r>
              <a:rPr lang="en-US" sz="2400" spc="-105" dirty="0">
                <a:latin typeface="Arial" panose="020B0604020202020204" pitchFamily="34" charset="0"/>
                <a:cs typeface="Arial" panose="020B0604020202020204" pitchFamily="34" charset="0"/>
              </a:rPr>
              <a:t>for </a:t>
            </a:r>
            <a:r>
              <a:rPr lang="en-US" sz="2400" spc="-95" dirty="0">
                <a:latin typeface="Arial" panose="020B0604020202020204" pitchFamily="34" charset="0"/>
                <a:cs typeface="Arial" panose="020B0604020202020204" pitchFamily="34" charset="0"/>
              </a:rPr>
              <a:t>standardization. </a:t>
            </a:r>
            <a:r>
              <a:rPr lang="en-US" sz="2400" spc="-130" dirty="0">
                <a:latin typeface="Arial" panose="020B0604020202020204" pitchFamily="34" charset="0"/>
                <a:cs typeface="Arial" panose="020B0604020202020204" pitchFamily="34" charset="0"/>
              </a:rPr>
              <a:t>Very </a:t>
            </a:r>
            <a:r>
              <a:rPr lang="en-US" sz="2400" spc="-140" dirty="0">
                <a:latin typeface="Arial" panose="020B0604020202020204" pitchFamily="34" charset="0"/>
                <a:cs typeface="Arial" panose="020B0604020202020204" pitchFamily="34" charset="0"/>
              </a:rPr>
              <a:t>expensive, </a:t>
            </a:r>
            <a:r>
              <a:rPr lang="en-US" sz="2400" spc="-75" dirty="0">
                <a:latin typeface="Arial" panose="020B0604020202020204" pitchFamily="34" charset="0"/>
                <a:cs typeface="Arial" panose="020B0604020202020204" pitchFamily="34" charset="0"/>
              </a:rPr>
              <a:t>as </a:t>
            </a:r>
            <a:r>
              <a:rPr lang="en-US" sz="2400" spc="-40" dirty="0">
                <a:latin typeface="Arial" panose="020B0604020202020204" pitchFamily="34" charset="0"/>
                <a:cs typeface="Arial" panose="020B0604020202020204" pitchFamily="34" charset="0"/>
              </a:rPr>
              <a:t>any </a:t>
            </a:r>
            <a:r>
              <a:rPr lang="en-US" sz="2400" spc="-100" dirty="0">
                <a:latin typeface="Arial" panose="020B0604020202020204" pitchFamily="34" charset="0"/>
                <a:cs typeface="Arial" panose="020B0604020202020204" pitchFamily="34" charset="0"/>
              </a:rPr>
              <a:t>“standards” </a:t>
            </a:r>
            <a:r>
              <a:rPr lang="en-US" sz="2400" spc="-75" dirty="0">
                <a:latin typeface="Arial" panose="020B0604020202020204" pitchFamily="34" charset="0"/>
                <a:cs typeface="Arial" panose="020B0604020202020204" pitchFamily="34" charset="0"/>
              </a:rPr>
              <a:t>vary  </a:t>
            </a:r>
            <a:r>
              <a:rPr lang="en-US" sz="2400" spc="-60" dirty="0">
                <a:latin typeface="Arial" panose="020B0604020202020204" pitchFamily="34" charset="0"/>
                <a:cs typeface="Arial" panose="020B0604020202020204" pitchFamily="34" charset="0"/>
              </a:rPr>
              <a:t>from </a:t>
            </a:r>
            <a:r>
              <a:rPr lang="en-US" sz="2400" spc="-95" dirty="0">
                <a:latin typeface="Arial" panose="020B0604020202020204" pitchFamily="34" charset="0"/>
                <a:cs typeface="Arial" panose="020B0604020202020204" pitchFamily="34" charset="0"/>
              </a:rPr>
              <a:t>country </a:t>
            </a:r>
            <a:r>
              <a:rPr lang="en-US" sz="2400" spc="-105" dirty="0">
                <a:latin typeface="Arial" panose="020B0604020202020204" pitchFamily="34" charset="0"/>
                <a:cs typeface="Arial" panose="020B0604020202020204" pitchFamily="34" charset="0"/>
              </a:rPr>
              <a:t>to </a:t>
            </a:r>
            <a:r>
              <a:rPr lang="en-US" sz="2400" spc="-120" dirty="0">
                <a:latin typeface="Arial" panose="020B0604020202020204" pitchFamily="34" charset="0"/>
                <a:cs typeface="Arial" panose="020B0604020202020204" pitchFamily="34" charset="0"/>
              </a:rPr>
              <a:t>country, </a:t>
            </a:r>
            <a:r>
              <a:rPr lang="en-US" sz="2400" spc="-85" dirty="0">
                <a:latin typeface="Arial" panose="020B0604020202020204" pitchFamily="34" charset="0"/>
                <a:cs typeface="Arial" panose="020B0604020202020204" pitchFamily="34" charset="0"/>
              </a:rPr>
              <a:t>not </a:t>
            </a:r>
            <a:r>
              <a:rPr lang="en-US" sz="2400" spc="-75" dirty="0">
                <a:latin typeface="Arial" panose="020B0604020202020204" pitchFamily="34" charset="0"/>
                <a:cs typeface="Arial" panose="020B0604020202020204" pitchFamily="34" charset="0"/>
              </a:rPr>
              <a:t>large </a:t>
            </a:r>
            <a:r>
              <a:rPr lang="en-US" sz="2400" spc="-45" dirty="0">
                <a:latin typeface="Arial" panose="020B0604020202020204" pitchFamily="34" charset="0"/>
                <a:cs typeface="Arial" panose="020B0604020202020204" pitchFamily="34" charset="0"/>
              </a:rPr>
              <a:t>enough</a:t>
            </a:r>
            <a:r>
              <a:rPr lang="en-US" sz="2400" spc="-400" dirty="0">
                <a:latin typeface="Arial" panose="020B0604020202020204" pitchFamily="34" charset="0"/>
                <a:cs typeface="Arial" panose="020B0604020202020204" pitchFamily="34" charset="0"/>
              </a:rPr>
              <a:t> </a:t>
            </a:r>
            <a:r>
              <a:rPr lang="en-US" sz="2400" spc="-125" dirty="0">
                <a:latin typeface="Arial" panose="020B0604020202020204" pitchFamily="34" charset="0"/>
                <a:cs typeface="Arial" panose="020B0604020202020204" pitchFamily="34" charset="0"/>
              </a:rPr>
              <a:t>market.</a:t>
            </a:r>
          </a:p>
          <a:p>
            <a:pPr marL="355600" marR="630555" indent="-342900">
              <a:lnSpc>
                <a:spcPct val="137200"/>
              </a:lnSpc>
              <a:buFont typeface="Arial" panose="020B0604020202020204" pitchFamily="34" charset="0"/>
              <a:buChar char="•"/>
            </a:pPr>
            <a:r>
              <a:rPr lang="en-US" sz="2400" spc="-60" dirty="0">
                <a:latin typeface="Arial" panose="020B0604020202020204" pitchFamily="34" charset="0"/>
                <a:cs typeface="Arial" panose="020B0604020202020204" pitchFamily="34" charset="0"/>
              </a:rPr>
              <a:t>Data </a:t>
            </a:r>
            <a:r>
              <a:rPr lang="en-US" sz="2400" spc="-180" dirty="0">
                <a:latin typeface="Arial" panose="020B0604020202020204" pitchFamily="34" charset="0"/>
                <a:cs typeface="Arial" panose="020B0604020202020204" pitchFamily="34" charset="0"/>
              </a:rPr>
              <a:t>is </a:t>
            </a:r>
            <a:r>
              <a:rPr lang="en-US" sz="2400" spc="-95" dirty="0">
                <a:latin typeface="Arial" panose="020B0604020202020204" pitchFamily="34" charset="0"/>
                <a:cs typeface="Arial" panose="020B0604020202020204" pitchFamily="34" charset="0"/>
              </a:rPr>
              <a:t>never </a:t>
            </a:r>
            <a:r>
              <a:rPr lang="en-US" sz="2400" spc="-120" dirty="0">
                <a:latin typeface="Arial" panose="020B0604020202020204" pitchFamily="34" charset="0"/>
                <a:cs typeface="Arial" panose="020B0604020202020204" pitchFamily="34" charset="0"/>
              </a:rPr>
              <a:t>perfect. </a:t>
            </a:r>
            <a:r>
              <a:rPr lang="en-US" sz="2400" spc="-170" dirty="0">
                <a:latin typeface="Arial" panose="020B0604020202020204" pitchFamily="34" charset="0"/>
                <a:cs typeface="Arial" panose="020B0604020202020204" pitchFamily="34" charset="0"/>
              </a:rPr>
              <a:t>The </a:t>
            </a:r>
            <a:r>
              <a:rPr lang="en-US" sz="2400" spc="-125" dirty="0">
                <a:latin typeface="Arial" panose="020B0604020202020204" pitchFamily="34" charset="0"/>
                <a:cs typeface="Arial" panose="020B0604020202020204" pitchFamily="34" charset="0"/>
              </a:rPr>
              <a:t>cost </a:t>
            </a:r>
            <a:r>
              <a:rPr lang="en-US" sz="2400" spc="-85" dirty="0">
                <a:latin typeface="Arial" panose="020B0604020202020204" pitchFamily="34" charset="0"/>
                <a:cs typeface="Arial" panose="020B0604020202020204" pitchFamily="34" charset="0"/>
              </a:rPr>
              <a:t>of </a:t>
            </a:r>
            <a:r>
              <a:rPr lang="en-US" sz="2400" spc="-114" dirty="0">
                <a:latin typeface="Arial" panose="020B0604020202020204" pitchFamily="34" charset="0"/>
                <a:cs typeface="Arial" panose="020B0604020202020204" pitchFamily="34" charset="0"/>
              </a:rPr>
              <a:t>perfection, </a:t>
            </a:r>
            <a:r>
              <a:rPr lang="en-US" sz="2400" spc="-130" dirty="0">
                <a:latin typeface="Arial" panose="020B0604020202020204" pitchFamily="34" charset="0"/>
                <a:cs typeface="Arial" panose="020B0604020202020204" pitchFamily="34" charset="0"/>
              </a:rPr>
              <a:t>extremely </a:t>
            </a:r>
            <a:r>
              <a:rPr lang="en-US" sz="2400" spc="-65" dirty="0">
                <a:latin typeface="Arial" panose="020B0604020202020204" pitchFamily="34" charset="0"/>
                <a:cs typeface="Arial" panose="020B0604020202020204" pitchFamily="34" charset="0"/>
              </a:rPr>
              <a:t>high </a:t>
            </a:r>
            <a:r>
              <a:rPr lang="en-US" sz="2400" spc="-175" dirty="0">
                <a:latin typeface="Arial" panose="020B0604020202020204" pitchFamily="34" charset="0"/>
                <a:cs typeface="Arial" panose="020B0604020202020204" pitchFamily="34" charset="0"/>
              </a:rPr>
              <a:t>vs. its </a:t>
            </a:r>
            <a:r>
              <a:rPr lang="en-US" sz="2400" spc="-110" dirty="0">
                <a:latin typeface="Arial" panose="020B0604020202020204" pitchFamily="34" charset="0"/>
                <a:cs typeface="Arial" panose="020B0604020202020204" pitchFamily="34" charset="0"/>
              </a:rPr>
              <a:t>value.  </a:t>
            </a:r>
            <a:r>
              <a:rPr lang="en-US" sz="2400" spc="-85" dirty="0">
                <a:latin typeface="Arial" panose="020B0604020202020204" pitchFamily="34" charset="0"/>
                <a:cs typeface="Arial" panose="020B0604020202020204" pitchFamily="34" charset="0"/>
              </a:rPr>
              <a:t>Volume of </a:t>
            </a:r>
            <a:r>
              <a:rPr lang="en-US" sz="2400" spc="-70" dirty="0">
                <a:latin typeface="Arial" panose="020B0604020202020204" pitchFamily="34" charset="0"/>
                <a:cs typeface="Arial" panose="020B0604020202020204" pitchFamily="34" charset="0"/>
              </a:rPr>
              <a:t>legacy </a:t>
            </a:r>
            <a:r>
              <a:rPr lang="en-US" sz="2400" spc="-20" dirty="0">
                <a:latin typeface="Arial" panose="020B0604020202020204" pitchFamily="34" charset="0"/>
                <a:cs typeface="Arial" panose="020B0604020202020204" pitchFamily="34" charset="0"/>
              </a:rPr>
              <a:t>data </a:t>
            </a:r>
            <a:r>
              <a:rPr lang="en-US" sz="2400" spc="-180" dirty="0">
                <a:latin typeface="Arial" panose="020B0604020202020204" pitchFamily="34" charset="0"/>
                <a:cs typeface="Arial" panose="020B0604020202020204" pitchFamily="34" charset="0"/>
              </a:rPr>
              <a:t>is</a:t>
            </a:r>
            <a:r>
              <a:rPr lang="en-US" sz="2400" spc="-420" dirty="0">
                <a:latin typeface="Arial" panose="020B0604020202020204" pitchFamily="34" charset="0"/>
                <a:cs typeface="Arial" panose="020B0604020202020204" pitchFamily="34" charset="0"/>
              </a:rPr>
              <a:t>  </a:t>
            </a:r>
            <a:r>
              <a:rPr lang="en-US" sz="2400" spc="-65" dirty="0">
                <a:latin typeface="Arial" panose="020B0604020202020204" pitchFamily="34" charset="0"/>
                <a:cs typeface="Arial" panose="020B0604020202020204" pitchFamily="34" charset="0"/>
              </a:rPr>
              <a:t>high.</a:t>
            </a:r>
          </a:p>
          <a:p>
            <a:pPr marL="355600" indent="-342900">
              <a:lnSpc>
                <a:spcPct val="100000"/>
              </a:lnSpc>
              <a:spcBef>
                <a:spcPts val="915"/>
              </a:spcBef>
              <a:buFont typeface="Arial" panose="020B0604020202020204" pitchFamily="34" charset="0"/>
              <a:buChar char="•"/>
            </a:pPr>
            <a:r>
              <a:rPr lang="en-US" sz="2400" spc="-35" dirty="0">
                <a:latin typeface="Arial" panose="020B0604020202020204" pitchFamily="34" charset="0"/>
                <a:cs typeface="Arial" panose="020B0604020202020204" pitchFamily="34" charset="0"/>
              </a:rPr>
              <a:t>Web</a:t>
            </a:r>
            <a:r>
              <a:rPr lang="en-US" sz="2400" spc="-140" dirty="0">
                <a:latin typeface="Arial" panose="020B0604020202020204" pitchFamily="34" charset="0"/>
                <a:cs typeface="Arial" panose="020B0604020202020204" pitchFamily="34" charset="0"/>
              </a:rPr>
              <a:t> </a:t>
            </a:r>
            <a:r>
              <a:rPr lang="en-US" sz="2400" spc="-65" dirty="0">
                <a:latin typeface="Arial" panose="020B0604020202020204" pitchFamily="34" charset="0"/>
                <a:cs typeface="Arial" panose="020B0604020202020204" pitchFamily="34" charset="0"/>
              </a:rPr>
              <a:t>scrapping</a:t>
            </a:r>
          </a:p>
          <a:p>
            <a:pPr marL="355600" marR="5583555" indent="-342900">
              <a:lnSpc>
                <a:spcPct val="137200"/>
              </a:lnSpc>
              <a:buFont typeface="Arial" panose="020B0604020202020204" pitchFamily="34" charset="0"/>
              <a:buChar char="•"/>
            </a:pPr>
            <a:r>
              <a:rPr lang="en-US" sz="2400" spc="-105" dirty="0">
                <a:latin typeface="Arial" panose="020B0604020202020204" pitchFamily="34" charset="0"/>
                <a:cs typeface="Arial" panose="020B0604020202020204" pitchFamily="34" charset="0"/>
              </a:rPr>
              <a:t>Complexity </a:t>
            </a:r>
            <a:r>
              <a:rPr lang="en-US" sz="2400" spc="-85" dirty="0">
                <a:latin typeface="Arial" panose="020B0604020202020204" pitchFamily="34" charset="0"/>
                <a:cs typeface="Arial" panose="020B0604020202020204" pitchFamily="34" charset="0"/>
              </a:rPr>
              <a:t>of </a:t>
            </a:r>
            <a:r>
              <a:rPr lang="en-US" sz="2400" spc="-90" dirty="0">
                <a:latin typeface="Arial" panose="020B0604020202020204" pitchFamily="34" charset="0"/>
                <a:cs typeface="Arial" panose="020B0604020202020204" pitchFamily="34" charset="0"/>
              </a:rPr>
              <a:t>transformations</a:t>
            </a:r>
          </a:p>
          <a:p>
            <a:pPr marL="355600" marR="5583555" indent="-342900">
              <a:lnSpc>
                <a:spcPct val="137200"/>
              </a:lnSpc>
              <a:buFont typeface="Arial" panose="020B0604020202020204" pitchFamily="34" charset="0"/>
              <a:buChar char="•"/>
            </a:pPr>
            <a:r>
              <a:rPr lang="en-US" sz="2400" spc="-130" dirty="0">
                <a:latin typeface="Arial" panose="020B0604020202020204" pitchFamily="34" charset="0"/>
                <a:cs typeface="Arial" panose="020B0604020202020204" pitchFamily="34" charset="0"/>
              </a:rPr>
              <a:t>Inconsistent </a:t>
            </a:r>
            <a:r>
              <a:rPr lang="en-US" sz="2400" spc="-20" dirty="0">
                <a:latin typeface="Arial" panose="020B0604020202020204" pitchFamily="34" charset="0"/>
                <a:cs typeface="Arial" panose="020B0604020202020204" pitchFamily="34" charset="0"/>
              </a:rPr>
              <a:t>data</a:t>
            </a:r>
            <a:r>
              <a:rPr lang="en-US" sz="2400" spc="-200" dirty="0">
                <a:latin typeface="Arial" panose="020B0604020202020204" pitchFamily="34" charset="0"/>
                <a:cs typeface="Arial" panose="020B0604020202020204" pitchFamily="34" charset="0"/>
              </a:rPr>
              <a:t> </a:t>
            </a:r>
            <a:r>
              <a:rPr lang="en-US" sz="2400" spc="-100" dirty="0">
                <a:latin typeface="Arial" panose="020B0604020202020204" pitchFamily="34" charset="0"/>
                <a:cs typeface="Arial" panose="020B0604020202020204" pitchFamily="34" charset="0"/>
              </a:rPr>
              <a:t>representations</a:t>
            </a:r>
            <a:endParaRPr lang="en-SG" sz="24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102729" y="8791578"/>
            <a:ext cx="3935095" cy="1495425"/>
          </a:xfrm>
          <a:custGeom>
            <a:avLst/>
            <a:gdLst/>
            <a:ahLst/>
            <a:cxnLst/>
            <a:rect l="l" t="t" r="r" b="b"/>
            <a:pathLst>
              <a:path w="3935094" h="1495425">
                <a:moveTo>
                  <a:pt x="3934654" y="1495421"/>
                </a:moveTo>
                <a:lnTo>
                  <a:pt x="100869" y="1495421"/>
                </a:lnTo>
                <a:lnTo>
                  <a:pt x="0" y="329104"/>
                </a:lnTo>
                <a:lnTo>
                  <a:pt x="3805321" y="0"/>
                </a:lnTo>
                <a:lnTo>
                  <a:pt x="3934654" y="1495421"/>
                </a:lnTo>
                <a:close/>
              </a:path>
            </a:pathLst>
          </a:custGeom>
          <a:solidFill>
            <a:srgbClr val="002629"/>
          </a:solidFill>
        </p:spPr>
        <p:txBody>
          <a:bodyPr wrap="square" lIns="0" tIns="0" rIns="0" bIns="0" rtlCol="0"/>
          <a:lstStyle/>
          <a:p>
            <a:endParaRPr dirty="0"/>
          </a:p>
        </p:txBody>
      </p:sp>
      <p:sp>
        <p:nvSpPr>
          <p:cNvPr id="3" name="object 3"/>
          <p:cNvSpPr/>
          <p:nvPr/>
        </p:nvSpPr>
        <p:spPr>
          <a:xfrm>
            <a:off x="0" y="6144096"/>
            <a:ext cx="1658620" cy="4029710"/>
          </a:xfrm>
          <a:custGeom>
            <a:avLst/>
            <a:gdLst/>
            <a:ahLst/>
            <a:cxnLst/>
            <a:rect l="l" t="t" r="r" b="b"/>
            <a:pathLst>
              <a:path w="1658620" h="4029709">
                <a:moveTo>
                  <a:pt x="0" y="0"/>
                </a:moveTo>
                <a:lnTo>
                  <a:pt x="1658111" y="253960"/>
                </a:lnTo>
                <a:lnTo>
                  <a:pt x="1079847" y="4029457"/>
                </a:lnTo>
                <a:lnTo>
                  <a:pt x="0" y="3864065"/>
                </a:lnTo>
                <a:lnTo>
                  <a:pt x="0" y="0"/>
                </a:lnTo>
                <a:close/>
              </a:path>
            </a:pathLst>
          </a:custGeom>
          <a:solidFill>
            <a:srgbClr val="002629"/>
          </a:solidFill>
        </p:spPr>
        <p:txBody>
          <a:bodyPr wrap="square" lIns="0" tIns="0" rIns="0" bIns="0" rtlCol="0"/>
          <a:lstStyle/>
          <a:p>
            <a:endParaRPr dirty="0"/>
          </a:p>
        </p:txBody>
      </p:sp>
      <p:sp>
        <p:nvSpPr>
          <p:cNvPr id="4" name="object 4"/>
          <p:cNvSpPr/>
          <p:nvPr/>
        </p:nvSpPr>
        <p:spPr>
          <a:xfrm>
            <a:off x="14330306" y="9016166"/>
            <a:ext cx="3498215" cy="1271270"/>
          </a:xfrm>
          <a:custGeom>
            <a:avLst/>
            <a:gdLst/>
            <a:ahLst/>
            <a:cxnLst/>
            <a:rect l="l" t="t" r="r" b="b"/>
            <a:pathLst>
              <a:path w="3498215" h="1271270">
                <a:moveTo>
                  <a:pt x="84568" y="1270832"/>
                </a:moveTo>
                <a:lnTo>
                  <a:pt x="0" y="292993"/>
                </a:lnTo>
                <a:lnTo>
                  <a:pt x="3387778" y="0"/>
                </a:lnTo>
                <a:lnTo>
                  <a:pt x="3497687" y="1270832"/>
                </a:lnTo>
                <a:lnTo>
                  <a:pt x="3391239" y="1270832"/>
                </a:lnTo>
                <a:lnTo>
                  <a:pt x="3291258" y="114795"/>
                </a:lnTo>
                <a:lnTo>
                  <a:pt x="117043" y="389318"/>
                </a:lnTo>
                <a:lnTo>
                  <a:pt x="193281" y="1270832"/>
                </a:lnTo>
                <a:lnTo>
                  <a:pt x="84568" y="1270832"/>
                </a:lnTo>
                <a:close/>
              </a:path>
            </a:pathLst>
          </a:custGeom>
          <a:solidFill>
            <a:srgbClr val="FFFFFF"/>
          </a:solidFill>
        </p:spPr>
        <p:txBody>
          <a:bodyPr wrap="square" lIns="0" tIns="0" rIns="0" bIns="0" rtlCol="0"/>
          <a:lstStyle/>
          <a:p>
            <a:endParaRPr dirty="0"/>
          </a:p>
        </p:txBody>
      </p:sp>
      <p:sp>
        <p:nvSpPr>
          <p:cNvPr id="5" name="object 5"/>
          <p:cNvSpPr/>
          <p:nvPr/>
        </p:nvSpPr>
        <p:spPr>
          <a:xfrm>
            <a:off x="0" y="6357029"/>
            <a:ext cx="1421765" cy="3579495"/>
          </a:xfrm>
          <a:custGeom>
            <a:avLst/>
            <a:gdLst/>
            <a:ahLst/>
            <a:cxnLst/>
            <a:rect l="l" t="t" r="r" b="b"/>
            <a:pathLst>
              <a:path w="1421765" h="3579495">
                <a:moveTo>
                  <a:pt x="0" y="0"/>
                </a:moveTo>
                <a:lnTo>
                  <a:pt x="1421380" y="217703"/>
                </a:lnTo>
                <a:lnTo>
                  <a:pt x="906563" y="3578932"/>
                </a:lnTo>
                <a:lnTo>
                  <a:pt x="0" y="3440079"/>
                </a:lnTo>
                <a:lnTo>
                  <a:pt x="0" y="3332791"/>
                </a:lnTo>
                <a:lnTo>
                  <a:pt x="817790" y="3458046"/>
                </a:lnTo>
                <a:lnTo>
                  <a:pt x="1300153" y="308706"/>
                </a:lnTo>
                <a:lnTo>
                  <a:pt x="0" y="109571"/>
                </a:lnTo>
                <a:lnTo>
                  <a:pt x="0" y="0"/>
                </a:lnTo>
                <a:close/>
              </a:path>
            </a:pathLst>
          </a:custGeom>
          <a:solidFill>
            <a:srgbClr val="FFFFFF"/>
          </a:solidFill>
        </p:spPr>
        <p:txBody>
          <a:bodyPr wrap="square" lIns="0" tIns="0" rIns="0" bIns="0" rtlCol="0"/>
          <a:lstStyle/>
          <a:p>
            <a:endParaRPr dirty="0"/>
          </a:p>
        </p:txBody>
      </p:sp>
      <p:sp>
        <p:nvSpPr>
          <p:cNvPr id="6" name="object 6"/>
          <p:cNvSpPr/>
          <p:nvPr/>
        </p:nvSpPr>
        <p:spPr>
          <a:xfrm>
            <a:off x="16439326" y="6181754"/>
            <a:ext cx="1849120" cy="3140075"/>
          </a:xfrm>
          <a:custGeom>
            <a:avLst/>
            <a:gdLst/>
            <a:ahLst/>
            <a:cxnLst/>
            <a:rect l="l" t="t" r="r" b="b"/>
            <a:pathLst>
              <a:path w="1849119" h="3140075">
                <a:moveTo>
                  <a:pt x="1848673" y="3002012"/>
                </a:moveTo>
                <a:lnTo>
                  <a:pt x="257703" y="3139608"/>
                </a:lnTo>
                <a:lnTo>
                  <a:pt x="0" y="159883"/>
                </a:lnTo>
                <a:lnTo>
                  <a:pt x="1848673" y="0"/>
                </a:lnTo>
                <a:lnTo>
                  <a:pt x="1848673" y="3002012"/>
                </a:lnTo>
                <a:close/>
              </a:path>
            </a:pathLst>
          </a:custGeom>
          <a:solidFill>
            <a:srgbClr val="002629"/>
          </a:solidFill>
        </p:spPr>
        <p:txBody>
          <a:bodyPr wrap="square" lIns="0" tIns="0" rIns="0" bIns="0" rtlCol="0"/>
          <a:lstStyle/>
          <a:p>
            <a:endParaRPr dirty="0"/>
          </a:p>
        </p:txBody>
      </p:sp>
      <p:sp>
        <p:nvSpPr>
          <p:cNvPr id="7" name="object 7"/>
          <p:cNvSpPr/>
          <p:nvPr/>
        </p:nvSpPr>
        <p:spPr>
          <a:xfrm>
            <a:off x="634113" y="8871726"/>
            <a:ext cx="3173730" cy="1415415"/>
          </a:xfrm>
          <a:custGeom>
            <a:avLst/>
            <a:gdLst/>
            <a:ahLst/>
            <a:cxnLst/>
            <a:rect l="l" t="t" r="r" b="b"/>
            <a:pathLst>
              <a:path w="3173729" h="1415415">
                <a:moveTo>
                  <a:pt x="0" y="1415272"/>
                </a:moveTo>
                <a:lnTo>
                  <a:pt x="216766" y="0"/>
                </a:lnTo>
                <a:lnTo>
                  <a:pt x="3173143" y="452806"/>
                </a:lnTo>
                <a:lnTo>
                  <a:pt x="3025729" y="1415272"/>
                </a:lnTo>
                <a:lnTo>
                  <a:pt x="0" y="1415272"/>
                </a:lnTo>
                <a:close/>
              </a:path>
            </a:pathLst>
          </a:custGeom>
          <a:solidFill>
            <a:srgbClr val="002629"/>
          </a:solidFill>
        </p:spPr>
        <p:txBody>
          <a:bodyPr wrap="square" lIns="0" tIns="0" rIns="0" bIns="0" rtlCol="0"/>
          <a:lstStyle/>
          <a:p>
            <a:endParaRPr dirty="0"/>
          </a:p>
        </p:txBody>
      </p:sp>
      <p:sp>
        <p:nvSpPr>
          <p:cNvPr id="8" name="object 8"/>
          <p:cNvSpPr/>
          <p:nvPr/>
        </p:nvSpPr>
        <p:spPr>
          <a:xfrm>
            <a:off x="16614753" y="6344856"/>
            <a:ext cx="1673860" cy="2802255"/>
          </a:xfrm>
          <a:custGeom>
            <a:avLst/>
            <a:gdLst/>
            <a:ahLst/>
            <a:cxnLst/>
            <a:rect l="l" t="t" r="r" b="b"/>
            <a:pathLst>
              <a:path w="1673859" h="2802254">
                <a:moveTo>
                  <a:pt x="229799" y="2801791"/>
                </a:moveTo>
                <a:lnTo>
                  <a:pt x="0" y="144711"/>
                </a:lnTo>
                <a:lnTo>
                  <a:pt x="1673245" y="0"/>
                </a:lnTo>
                <a:lnTo>
                  <a:pt x="1673245" y="83488"/>
                </a:lnTo>
                <a:lnTo>
                  <a:pt x="91798" y="220260"/>
                </a:lnTo>
                <a:lnTo>
                  <a:pt x="314430" y="2794471"/>
                </a:lnTo>
                <a:lnTo>
                  <a:pt x="229799" y="2801791"/>
                </a:lnTo>
                <a:close/>
              </a:path>
              <a:path w="1673859" h="2802254">
                <a:moveTo>
                  <a:pt x="314430" y="2794471"/>
                </a:moveTo>
                <a:lnTo>
                  <a:pt x="307111" y="2709840"/>
                </a:lnTo>
                <a:lnTo>
                  <a:pt x="1673245" y="2591689"/>
                </a:lnTo>
                <a:lnTo>
                  <a:pt x="1673245" y="2676953"/>
                </a:lnTo>
                <a:lnTo>
                  <a:pt x="314430" y="2794471"/>
                </a:lnTo>
                <a:close/>
              </a:path>
            </a:pathLst>
          </a:custGeom>
          <a:solidFill>
            <a:srgbClr val="FFB000"/>
          </a:solidFill>
        </p:spPr>
        <p:txBody>
          <a:bodyPr wrap="square" lIns="0" tIns="0" rIns="0" bIns="0" rtlCol="0"/>
          <a:lstStyle/>
          <a:p>
            <a:endParaRPr dirty="0"/>
          </a:p>
        </p:txBody>
      </p:sp>
      <p:sp>
        <p:nvSpPr>
          <p:cNvPr id="9" name="object 9"/>
          <p:cNvSpPr/>
          <p:nvPr/>
        </p:nvSpPr>
        <p:spPr>
          <a:xfrm>
            <a:off x="797407" y="9056320"/>
            <a:ext cx="2825115" cy="1231265"/>
          </a:xfrm>
          <a:custGeom>
            <a:avLst/>
            <a:gdLst/>
            <a:ahLst/>
            <a:cxnLst/>
            <a:rect l="l" t="t" r="r" b="b"/>
            <a:pathLst>
              <a:path w="2825115" h="1231265">
                <a:moveTo>
                  <a:pt x="175633" y="83968"/>
                </a:moveTo>
                <a:lnTo>
                  <a:pt x="259601" y="96829"/>
                </a:lnTo>
                <a:lnTo>
                  <a:pt x="85938" y="1230679"/>
                </a:lnTo>
                <a:lnTo>
                  <a:pt x="0" y="1230679"/>
                </a:lnTo>
                <a:lnTo>
                  <a:pt x="175633" y="83968"/>
                </a:lnTo>
                <a:close/>
              </a:path>
              <a:path w="2825115" h="1231265">
                <a:moveTo>
                  <a:pt x="188493" y="0"/>
                </a:moveTo>
                <a:lnTo>
                  <a:pt x="2824751" y="403775"/>
                </a:lnTo>
                <a:lnTo>
                  <a:pt x="2698101" y="1230679"/>
                </a:lnTo>
                <a:lnTo>
                  <a:pt x="2613953" y="1230679"/>
                </a:lnTo>
                <a:lnTo>
                  <a:pt x="2729671" y="475151"/>
                </a:lnTo>
                <a:lnTo>
                  <a:pt x="175633" y="83968"/>
                </a:lnTo>
                <a:lnTo>
                  <a:pt x="188493" y="0"/>
                </a:lnTo>
                <a:close/>
              </a:path>
            </a:pathLst>
          </a:custGeom>
          <a:solidFill>
            <a:srgbClr val="FFB000"/>
          </a:solidFill>
        </p:spPr>
        <p:txBody>
          <a:bodyPr wrap="square" lIns="0" tIns="0" rIns="0" bIns="0" rtlCol="0"/>
          <a:lstStyle/>
          <a:p>
            <a:endParaRPr dirty="0"/>
          </a:p>
        </p:txBody>
      </p:sp>
      <p:sp>
        <p:nvSpPr>
          <p:cNvPr id="10" name="object 10"/>
          <p:cNvSpPr/>
          <p:nvPr/>
        </p:nvSpPr>
        <p:spPr>
          <a:xfrm>
            <a:off x="15971429" y="7404030"/>
            <a:ext cx="2317115" cy="2883535"/>
          </a:xfrm>
          <a:custGeom>
            <a:avLst/>
            <a:gdLst/>
            <a:ahLst/>
            <a:cxnLst/>
            <a:rect l="l" t="t" r="r" b="b"/>
            <a:pathLst>
              <a:path w="2317115" h="2883534">
                <a:moveTo>
                  <a:pt x="2316569" y="2882968"/>
                </a:moveTo>
                <a:lnTo>
                  <a:pt x="232007" y="2882968"/>
                </a:lnTo>
                <a:lnTo>
                  <a:pt x="0" y="200349"/>
                </a:lnTo>
                <a:lnTo>
                  <a:pt x="2316569" y="0"/>
                </a:lnTo>
                <a:lnTo>
                  <a:pt x="2316569" y="2882968"/>
                </a:lnTo>
                <a:close/>
              </a:path>
            </a:pathLst>
          </a:custGeom>
          <a:solidFill>
            <a:srgbClr val="000000">
              <a:alpha val="29798"/>
            </a:srgbClr>
          </a:solidFill>
        </p:spPr>
        <p:txBody>
          <a:bodyPr wrap="square" lIns="0" tIns="0" rIns="0" bIns="0" rtlCol="0"/>
          <a:lstStyle/>
          <a:p>
            <a:endParaRPr dirty="0"/>
          </a:p>
        </p:txBody>
      </p:sp>
      <p:sp>
        <p:nvSpPr>
          <p:cNvPr id="11" name="object 11"/>
          <p:cNvSpPr/>
          <p:nvPr/>
        </p:nvSpPr>
        <p:spPr>
          <a:xfrm>
            <a:off x="0" y="8159733"/>
            <a:ext cx="2691130" cy="2127885"/>
          </a:xfrm>
          <a:custGeom>
            <a:avLst/>
            <a:gdLst/>
            <a:ahLst/>
            <a:cxnLst/>
            <a:rect l="l" t="t" r="r" b="b"/>
            <a:pathLst>
              <a:path w="2691130" h="2127884">
                <a:moveTo>
                  <a:pt x="0" y="0"/>
                </a:moveTo>
                <a:lnTo>
                  <a:pt x="2690664" y="412107"/>
                </a:lnTo>
                <a:lnTo>
                  <a:pt x="2427967" y="2127265"/>
                </a:lnTo>
                <a:lnTo>
                  <a:pt x="0" y="2127265"/>
                </a:lnTo>
                <a:lnTo>
                  <a:pt x="0" y="0"/>
                </a:lnTo>
                <a:close/>
              </a:path>
            </a:pathLst>
          </a:custGeom>
          <a:solidFill>
            <a:srgbClr val="000000">
              <a:alpha val="29798"/>
            </a:srgbClr>
          </a:solidFill>
        </p:spPr>
        <p:txBody>
          <a:bodyPr wrap="square" lIns="0" tIns="0" rIns="0" bIns="0" rtlCol="0"/>
          <a:lstStyle/>
          <a:p>
            <a:endParaRPr dirty="0"/>
          </a:p>
        </p:txBody>
      </p:sp>
      <p:sp>
        <p:nvSpPr>
          <p:cNvPr id="12" name="object 12"/>
          <p:cNvSpPr/>
          <p:nvPr/>
        </p:nvSpPr>
        <p:spPr>
          <a:xfrm>
            <a:off x="16019526" y="7448620"/>
            <a:ext cx="2268855" cy="2838450"/>
          </a:xfrm>
          <a:custGeom>
            <a:avLst/>
            <a:gdLst/>
            <a:ahLst/>
            <a:cxnLst/>
            <a:rect l="l" t="t" r="r" b="b"/>
            <a:pathLst>
              <a:path w="2268855" h="2838450">
                <a:moveTo>
                  <a:pt x="2268472" y="2838378"/>
                </a:moveTo>
                <a:lnTo>
                  <a:pt x="228511" y="2838378"/>
                </a:lnTo>
                <a:lnTo>
                  <a:pt x="0" y="196190"/>
                </a:lnTo>
                <a:lnTo>
                  <a:pt x="2268472" y="0"/>
                </a:lnTo>
                <a:lnTo>
                  <a:pt x="2268472" y="2838378"/>
                </a:lnTo>
                <a:close/>
              </a:path>
            </a:pathLst>
          </a:custGeom>
          <a:solidFill>
            <a:srgbClr val="FFB000"/>
          </a:solidFill>
        </p:spPr>
        <p:txBody>
          <a:bodyPr wrap="square" lIns="0" tIns="0" rIns="0" bIns="0" rtlCol="0"/>
          <a:lstStyle/>
          <a:p>
            <a:endParaRPr dirty="0"/>
          </a:p>
        </p:txBody>
      </p:sp>
      <p:sp>
        <p:nvSpPr>
          <p:cNvPr id="13" name="object 13"/>
          <p:cNvSpPr/>
          <p:nvPr/>
        </p:nvSpPr>
        <p:spPr>
          <a:xfrm>
            <a:off x="0" y="8204661"/>
            <a:ext cx="2640330" cy="2082800"/>
          </a:xfrm>
          <a:custGeom>
            <a:avLst/>
            <a:gdLst/>
            <a:ahLst/>
            <a:cxnLst/>
            <a:rect l="l" t="t" r="r" b="b"/>
            <a:pathLst>
              <a:path w="2640330" h="2082800">
                <a:moveTo>
                  <a:pt x="0" y="0"/>
                </a:moveTo>
                <a:lnTo>
                  <a:pt x="2640031" y="404352"/>
                </a:lnTo>
                <a:lnTo>
                  <a:pt x="2383028" y="2082337"/>
                </a:lnTo>
                <a:lnTo>
                  <a:pt x="0" y="2082337"/>
                </a:lnTo>
                <a:lnTo>
                  <a:pt x="0" y="0"/>
                </a:lnTo>
                <a:close/>
              </a:path>
            </a:pathLst>
          </a:custGeom>
          <a:solidFill>
            <a:srgbClr val="FFB000"/>
          </a:solidFill>
        </p:spPr>
        <p:txBody>
          <a:bodyPr wrap="square" lIns="0" tIns="0" rIns="0" bIns="0" rtlCol="0"/>
          <a:lstStyle/>
          <a:p>
            <a:endParaRPr dirty="0"/>
          </a:p>
        </p:txBody>
      </p:sp>
      <p:sp>
        <p:nvSpPr>
          <p:cNvPr id="14" name="object 14"/>
          <p:cNvSpPr/>
          <p:nvPr/>
        </p:nvSpPr>
        <p:spPr>
          <a:xfrm>
            <a:off x="16213957" y="7626446"/>
            <a:ext cx="2074545" cy="2660650"/>
          </a:xfrm>
          <a:custGeom>
            <a:avLst/>
            <a:gdLst/>
            <a:ahLst/>
            <a:cxnLst/>
            <a:rect l="l" t="t" r="r" b="b"/>
            <a:pathLst>
              <a:path w="2074544" h="2660650">
                <a:moveTo>
                  <a:pt x="214585" y="2660553"/>
                </a:moveTo>
                <a:lnTo>
                  <a:pt x="0" y="179374"/>
                </a:lnTo>
                <a:lnTo>
                  <a:pt x="2074043" y="0"/>
                </a:lnTo>
                <a:lnTo>
                  <a:pt x="2074043" y="90942"/>
                </a:lnTo>
                <a:lnTo>
                  <a:pt x="99994" y="261669"/>
                </a:lnTo>
                <a:lnTo>
                  <a:pt x="307463" y="2660553"/>
                </a:lnTo>
                <a:lnTo>
                  <a:pt x="214585" y="2660553"/>
                </a:lnTo>
                <a:close/>
              </a:path>
            </a:pathLst>
          </a:custGeom>
          <a:solidFill>
            <a:srgbClr val="FFFFFF"/>
          </a:solidFill>
        </p:spPr>
        <p:txBody>
          <a:bodyPr wrap="square" lIns="0" tIns="0" rIns="0" bIns="0" rtlCol="0"/>
          <a:lstStyle/>
          <a:p>
            <a:endParaRPr dirty="0"/>
          </a:p>
        </p:txBody>
      </p:sp>
      <p:sp>
        <p:nvSpPr>
          <p:cNvPr id="15" name="object 15"/>
          <p:cNvSpPr/>
          <p:nvPr/>
        </p:nvSpPr>
        <p:spPr>
          <a:xfrm>
            <a:off x="0" y="8386629"/>
            <a:ext cx="2437765" cy="1900555"/>
          </a:xfrm>
          <a:custGeom>
            <a:avLst/>
            <a:gdLst/>
            <a:ahLst/>
            <a:cxnLst/>
            <a:rect l="l" t="t" r="r" b="b"/>
            <a:pathLst>
              <a:path w="2437765" h="1900554">
                <a:moveTo>
                  <a:pt x="0" y="0"/>
                </a:moveTo>
                <a:lnTo>
                  <a:pt x="2437651" y="373356"/>
                </a:lnTo>
                <a:lnTo>
                  <a:pt x="2203769" y="1900370"/>
                </a:lnTo>
                <a:lnTo>
                  <a:pt x="2112108" y="1900370"/>
                </a:lnTo>
                <a:lnTo>
                  <a:pt x="2334082" y="451105"/>
                </a:lnTo>
                <a:lnTo>
                  <a:pt x="0" y="93611"/>
                </a:lnTo>
                <a:lnTo>
                  <a:pt x="0" y="0"/>
                </a:lnTo>
                <a:close/>
              </a:path>
            </a:pathLst>
          </a:custGeom>
          <a:solidFill>
            <a:srgbClr val="FFFFFF"/>
          </a:solidFill>
        </p:spPr>
        <p:txBody>
          <a:bodyPr wrap="square" lIns="0" tIns="0" rIns="0" bIns="0" rtlCol="0"/>
          <a:lstStyle/>
          <a:p>
            <a:endParaRPr dirty="0"/>
          </a:p>
        </p:txBody>
      </p:sp>
      <p:sp>
        <p:nvSpPr>
          <p:cNvPr id="16" name="object 16"/>
          <p:cNvSpPr/>
          <p:nvPr/>
        </p:nvSpPr>
        <p:spPr>
          <a:xfrm>
            <a:off x="13209861" y="0"/>
            <a:ext cx="5078730" cy="925194"/>
          </a:xfrm>
          <a:custGeom>
            <a:avLst/>
            <a:gdLst/>
            <a:ahLst/>
            <a:cxnLst/>
            <a:rect l="l" t="t" r="r" b="b"/>
            <a:pathLst>
              <a:path w="5078730" h="925194">
                <a:moveTo>
                  <a:pt x="1949106" y="551015"/>
                </a:moveTo>
                <a:lnTo>
                  <a:pt x="1970030" y="551015"/>
                </a:lnTo>
                <a:lnTo>
                  <a:pt x="1571312" y="1556"/>
                </a:lnTo>
                <a:lnTo>
                  <a:pt x="1572438" y="0"/>
                </a:lnTo>
                <a:lnTo>
                  <a:pt x="0" y="0"/>
                </a:lnTo>
                <a:lnTo>
                  <a:pt x="0" y="8809"/>
                </a:lnTo>
                <a:lnTo>
                  <a:pt x="1555001" y="8809"/>
                </a:lnTo>
                <a:lnTo>
                  <a:pt x="1949106" y="551015"/>
                </a:lnTo>
                <a:close/>
              </a:path>
              <a:path w="5078730" h="925194">
                <a:moveTo>
                  <a:pt x="4108610" y="924573"/>
                </a:moveTo>
                <a:lnTo>
                  <a:pt x="5078136" y="924573"/>
                </a:lnTo>
                <a:lnTo>
                  <a:pt x="5078136" y="908254"/>
                </a:lnTo>
                <a:lnTo>
                  <a:pt x="4115860" y="908254"/>
                </a:lnTo>
                <a:lnTo>
                  <a:pt x="3751576" y="560082"/>
                </a:lnTo>
                <a:lnTo>
                  <a:pt x="4115860" y="211910"/>
                </a:lnTo>
                <a:lnTo>
                  <a:pt x="5078136" y="211910"/>
                </a:lnTo>
                <a:lnTo>
                  <a:pt x="5078136" y="193776"/>
                </a:lnTo>
                <a:lnTo>
                  <a:pt x="4108611" y="193776"/>
                </a:lnTo>
                <a:lnTo>
                  <a:pt x="3737078" y="551015"/>
                </a:lnTo>
                <a:lnTo>
                  <a:pt x="1949106" y="551015"/>
                </a:lnTo>
                <a:lnTo>
                  <a:pt x="1960969" y="567335"/>
                </a:lnTo>
                <a:lnTo>
                  <a:pt x="3737078" y="567335"/>
                </a:lnTo>
                <a:lnTo>
                  <a:pt x="4108610" y="924573"/>
                </a:lnTo>
                <a:close/>
              </a:path>
            </a:pathLst>
          </a:custGeom>
          <a:solidFill>
            <a:srgbClr val="000000">
              <a:alpha val="68629"/>
            </a:srgbClr>
          </a:solidFill>
        </p:spPr>
        <p:txBody>
          <a:bodyPr wrap="square" lIns="0" tIns="0" rIns="0" bIns="0" rtlCol="0"/>
          <a:lstStyle/>
          <a:p>
            <a:endParaRPr dirty="0"/>
          </a:p>
        </p:txBody>
      </p:sp>
      <p:sp>
        <p:nvSpPr>
          <p:cNvPr id="17" name="object 17"/>
          <p:cNvSpPr/>
          <p:nvPr/>
        </p:nvSpPr>
        <p:spPr>
          <a:xfrm>
            <a:off x="0" y="0"/>
            <a:ext cx="5078095" cy="925194"/>
          </a:xfrm>
          <a:custGeom>
            <a:avLst/>
            <a:gdLst/>
            <a:ahLst/>
            <a:cxnLst/>
            <a:rect l="l" t="t" r="r" b="b"/>
            <a:pathLst>
              <a:path w="5078095" h="925194">
                <a:moveTo>
                  <a:pt x="3128973" y="551015"/>
                </a:moveTo>
                <a:lnTo>
                  <a:pt x="3108048" y="551015"/>
                </a:lnTo>
                <a:lnTo>
                  <a:pt x="3506767" y="1556"/>
                </a:lnTo>
                <a:lnTo>
                  <a:pt x="3505641" y="0"/>
                </a:lnTo>
                <a:lnTo>
                  <a:pt x="5078079" y="0"/>
                </a:lnTo>
                <a:lnTo>
                  <a:pt x="5078079" y="8809"/>
                </a:lnTo>
                <a:lnTo>
                  <a:pt x="3523078" y="8809"/>
                </a:lnTo>
                <a:lnTo>
                  <a:pt x="3128973" y="551015"/>
                </a:lnTo>
                <a:close/>
              </a:path>
              <a:path w="5078095" h="925194">
                <a:moveTo>
                  <a:pt x="969469" y="924573"/>
                </a:moveTo>
                <a:lnTo>
                  <a:pt x="0" y="924573"/>
                </a:lnTo>
                <a:lnTo>
                  <a:pt x="0" y="908254"/>
                </a:lnTo>
                <a:lnTo>
                  <a:pt x="962219" y="908254"/>
                </a:lnTo>
                <a:lnTo>
                  <a:pt x="1326502" y="560082"/>
                </a:lnTo>
                <a:lnTo>
                  <a:pt x="962219" y="211910"/>
                </a:lnTo>
                <a:lnTo>
                  <a:pt x="0" y="211910"/>
                </a:lnTo>
                <a:lnTo>
                  <a:pt x="0" y="193776"/>
                </a:lnTo>
                <a:lnTo>
                  <a:pt x="969468" y="193776"/>
                </a:lnTo>
                <a:lnTo>
                  <a:pt x="1341001" y="551015"/>
                </a:lnTo>
                <a:lnTo>
                  <a:pt x="3128973" y="551015"/>
                </a:lnTo>
                <a:lnTo>
                  <a:pt x="3117110" y="567335"/>
                </a:lnTo>
                <a:lnTo>
                  <a:pt x="1341001" y="567335"/>
                </a:lnTo>
                <a:lnTo>
                  <a:pt x="969469" y="924573"/>
                </a:lnTo>
                <a:close/>
              </a:path>
            </a:pathLst>
          </a:custGeom>
          <a:solidFill>
            <a:srgbClr val="000000">
              <a:alpha val="68629"/>
            </a:srgbClr>
          </a:solidFill>
        </p:spPr>
        <p:txBody>
          <a:bodyPr wrap="square" lIns="0" tIns="0" rIns="0" bIns="0" rtlCol="0"/>
          <a:lstStyle/>
          <a:p>
            <a:endParaRPr dirty="0"/>
          </a:p>
        </p:txBody>
      </p:sp>
      <p:sp>
        <p:nvSpPr>
          <p:cNvPr id="18" name="object 18"/>
          <p:cNvSpPr/>
          <p:nvPr/>
        </p:nvSpPr>
        <p:spPr>
          <a:xfrm>
            <a:off x="1622882" y="1102943"/>
            <a:ext cx="15038705" cy="1828800"/>
          </a:xfrm>
          <a:custGeom>
            <a:avLst/>
            <a:gdLst/>
            <a:ahLst/>
            <a:cxnLst/>
            <a:rect l="l" t="t" r="r" b="b"/>
            <a:pathLst>
              <a:path w="15038705" h="1828800">
                <a:moveTo>
                  <a:pt x="15038642" y="914400"/>
                </a:moveTo>
                <a:lnTo>
                  <a:pt x="15037372" y="865835"/>
                </a:lnTo>
                <a:lnTo>
                  <a:pt x="15033613" y="817930"/>
                </a:lnTo>
                <a:lnTo>
                  <a:pt x="15027415" y="770750"/>
                </a:lnTo>
                <a:lnTo>
                  <a:pt x="15018868" y="724357"/>
                </a:lnTo>
                <a:lnTo>
                  <a:pt x="15008009" y="678815"/>
                </a:lnTo>
                <a:lnTo>
                  <a:pt x="14994903" y="634187"/>
                </a:lnTo>
                <a:lnTo>
                  <a:pt x="14979625" y="590537"/>
                </a:lnTo>
                <a:lnTo>
                  <a:pt x="14962239" y="547916"/>
                </a:lnTo>
                <a:lnTo>
                  <a:pt x="14942795" y="506412"/>
                </a:lnTo>
                <a:lnTo>
                  <a:pt x="14921370" y="466064"/>
                </a:lnTo>
                <a:lnTo>
                  <a:pt x="14898015" y="426948"/>
                </a:lnTo>
                <a:lnTo>
                  <a:pt x="14872805" y="389115"/>
                </a:lnTo>
                <a:lnTo>
                  <a:pt x="14845792" y="352653"/>
                </a:lnTo>
                <a:lnTo>
                  <a:pt x="14817052" y="317601"/>
                </a:lnTo>
                <a:lnTo>
                  <a:pt x="14786636" y="284022"/>
                </a:lnTo>
                <a:lnTo>
                  <a:pt x="14754606" y="252006"/>
                </a:lnTo>
                <a:lnTo>
                  <a:pt x="14721040" y="221589"/>
                </a:lnTo>
                <a:lnTo>
                  <a:pt x="14685988" y="192836"/>
                </a:lnTo>
                <a:lnTo>
                  <a:pt x="14649514" y="165836"/>
                </a:lnTo>
                <a:lnTo>
                  <a:pt x="14611693" y="140614"/>
                </a:lnTo>
                <a:lnTo>
                  <a:pt x="14572577" y="117259"/>
                </a:lnTo>
                <a:lnTo>
                  <a:pt x="14532229" y="95834"/>
                </a:lnTo>
                <a:lnTo>
                  <a:pt x="14490713" y="76390"/>
                </a:lnTo>
                <a:lnTo>
                  <a:pt x="14448104" y="59004"/>
                </a:lnTo>
                <a:lnTo>
                  <a:pt x="14404442" y="43726"/>
                </a:lnTo>
                <a:lnTo>
                  <a:pt x="14359814" y="30632"/>
                </a:lnTo>
                <a:lnTo>
                  <a:pt x="14314272" y="19773"/>
                </a:lnTo>
                <a:lnTo>
                  <a:pt x="14267879" y="11214"/>
                </a:lnTo>
                <a:lnTo>
                  <a:pt x="14226413" y="5778"/>
                </a:lnTo>
                <a:lnTo>
                  <a:pt x="14226413" y="0"/>
                </a:lnTo>
                <a:lnTo>
                  <a:pt x="14124242" y="0"/>
                </a:lnTo>
                <a:lnTo>
                  <a:pt x="914400" y="0"/>
                </a:lnTo>
                <a:lnTo>
                  <a:pt x="815213" y="0"/>
                </a:lnTo>
                <a:lnTo>
                  <a:pt x="815213" y="5397"/>
                </a:lnTo>
                <a:lnTo>
                  <a:pt x="770750" y="11214"/>
                </a:lnTo>
                <a:lnTo>
                  <a:pt x="724369" y="19773"/>
                </a:lnTo>
                <a:lnTo>
                  <a:pt x="678815" y="30632"/>
                </a:lnTo>
                <a:lnTo>
                  <a:pt x="634187" y="43726"/>
                </a:lnTo>
                <a:lnTo>
                  <a:pt x="590537" y="59004"/>
                </a:lnTo>
                <a:lnTo>
                  <a:pt x="547928" y="76390"/>
                </a:lnTo>
                <a:lnTo>
                  <a:pt x="506412" y="95834"/>
                </a:lnTo>
                <a:lnTo>
                  <a:pt x="466064" y="117259"/>
                </a:lnTo>
                <a:lnTo>
                  <a:pt x="426948" y="140614"/>
                </a:lnTo>
                <a:lnTo>
                  <a:pt x="389128" y="165836"/>
                </a:lnTo>
                <a:lnTo>
                  <a:pt x="352653" y="192836"/>
                </a:lnTo>
                <a:lnTo>
                  <a:pt x="317601" y="221589"/>
                </a:lnTo>
                <a:lnTo>
                  <a:pt x="284035" y="252006"/>
                </a:lnTo>
                <a:lnTo>
                  <a:pt x="252006" y="284022"/>
                </a:lnTo>
                <a:lnTo>
                  <a:pt x="221589" y="317601"/>
                </a:lnTo>
                <a:lnTo>
                  <a:pt x="192849" y="352653"/>
                </a:lnTo>
                <a:lnTo>
                  <a:pt x="165836" y="389115"/>
                </a:lnTo>
                <a:lnTo>
                  <a:pt x="140627" y="426948"/>
                </a:lnTo>
                <a:lnTo>
                  <a:pt x="117271" y="466064"/>
                </a:lnTo>
                <a:lnTo>
                  <a:pt x="95846" y="506412"/>
                </a:lnTo>
                <a:lnTo>
                  <a:pt x="76403" y="547916"/>
                </a:lnTo>
                <a:lnTo>
                  <a:pt x="59016" y="590537"/>
                </a:lnTo>
                <a:lnTo>
                  <a:pt x="43738" y="634187"/>
                </a:lnTo>
                <a:lnTo>
                  <a:pt x="30632" y="678815"/>
                </a:lnTo>
                <a:lnTo>
                  <a:pt x="19773" y="724357"/>
                </a:lnTo>
                <a:lnTo>
                  <a:pt x="11214" y="770750"/>
                </a:lnTo>
                <a:lnTo>
                  <a:pt x="5029" y="817930"/>
                </a:lnTo>
                <a:lnTo>
                  <a:pt x="1270" y="865835"/>
                </a:lnTo>
                <a:lnTo>
                  <a:pt x="0" y="914400"/>
                </a:lnTo>
                <a:lnTo>
                  <a:pt x="1270" y="962964"/>
                </a:lnTo>
                <a:lnTo>
                  <a:pt x="5029" y="1010856"/>
                </a:lnTo>
                <a:lnTo>
                  <a:pt x="11214" y="1058037"/>
                </a:lnTo>
                <a:lnTo>
                  <a:pt x="19773" y="1104430"/>
                </a:lnTo>
                <a:lnTo>
                  <a:pt x="30632" y="1149972"/>
                </a:lnTo>
                <a:lnTo>
                  <a:pt x="43738" y="1194600"/>
                </a:lnTo>
                <a:lnTo>
                  <a:pt x="59016" y="1238262"/>
                </a:lnTo>
                <a:lnTo>
                  <a:pt x="76403" y="1280871"/>
                </a:lnTo>
                <a:lnTo>
                  <a:pt x="95846" y="1322387"/>
                </a:lnTo>
                <a:lnTo>
                  <a:pt x="117271" y="1362735"/>
                </a:lnTo>
                <a:lnTo>
                  <a:pt x="140627" y="1401851"/>
                </a:lnTo>
                <a:lnTo>
                  <a:pt x="165836" y="1439672"/>
                </a:lnTo>
                <a:lnTo>
                  <a:pt x="192849" y="1476146"/>
                </a:lnTo>
                <a:lnTo>
                  <a:pt x="221589" y="1511198"/>
                </a:lnTo>
                <a:lnTo>
                  <a:pt x="252006" y="1544764"/>
                </a:lnTo>
                <a:lnTo>
                  <a:pt x="284035" y="1576793"/>
                </a:lnTo>
                <a:lnTo>
                  <a:pt x="317601" y="1607210"/>
                </a:lnTo>
                <a:lnTo>
                  <a:pt x="352653" y="1635950"/>
                </a:lnTo>
                <a:lnTo>
                  <a:pt x="389128" y="1662963"/>
                </a:lnTo>
                <a:lnTo>
                  <a:pt x="426948" y="1688172"/>
                </a:lnTo>
                <a:lnTo>
                  <a:pt x="466064" y="1711528"/>
                </a:lnTo>
                <a:lnTo>
                  <a:pt x="506412" y="1732953"/>
                </a:lnTo>
                <a:lnTo>
                  <a:pt x="547928" y="1752396"/>
                </a:lnTo>
                <a:lnTo>
                  <a:pt x="590537" y="1769783"/>
                </a:lnTo>
                <a:lnTo>
                  <a:pt x="634187" y="1785061"/>
                </a:lnTo>
                <a:lnTo>
                  <a:pt x="678815" y="1798167"/>
                </a:lnTo>
                <a:lnTo>
                  <a:pt x="724369" y="1809026"/>
                </a:lnTo>
                <a:lnTo>
                  <a:pt x="770750" y="1817573"/>
                </a:lnTo>
                <a:lnTo>
                  <a:pt x="815213" y="1823415"/>
                </a:lnTo>
                <a:lnTo>
                  <a:pt x="815213" y="1828800"/>
                </a:lnTo>
                <a:lnTo>
                  <a:pt x="914400" y="1828800"/>
                </a:lnTo>
                <a:lnTo>
                  <a:pt x="14124242" y="1828800"/>
                </a:lnTo>
                <a:lnTo>
                  <a:pt x="14226413" y="1828800"/>
                </a:lnTo>
                <a:lnTo>
                  <a:pt x="14226413" y="1823021"/>
                </a:lnTo>
                <a:lnTo>
                  <a:pt x="14267879" y="1817573"/>
                </a:lnTo>
                <a:lnTo>
                  <a:pt x="14314272" y="1809026"/>
                </a:lnTo>
                <a:lnTo>
                  <a:pt x="14359814" y="1798167"/>
                </a:lnTo>
                <a:lnTo>
                  <a:pt x="14404442" y="1785061"/>
                </a:lnTo>
                <a:lnTo>
                  <a:pt x="14448104" y="1769783"/>
                </a:lnTo>
                <a:lnTo>
                  <a:pt x="14490713" y="1752396"/>
                </a:lnTo>
                <a:lnTo>
                  <a:pt x="14532229" y="1732953"/>
                </a:lnTo>
                <a:lnTo>
                  <a:pt x="14572577" y="1711528"/>
                </a:lnTo>
                <a:lnTo>
                  <a:pt x="14611693" y="1688172"/>
                </a:lnTo>
                <a:lnTo>
                  <a:pt x="14649514" y="1662963"/>
                </a:lnTo>
                <a:lnTo>
                  <a:pt x="14685988" y="1635950"/>
                </a:lnTo>
                <a:lnTo>
                  <a:pt x="14721040" y="1607210"/>
                </a:lnTo>
                <a:lnTo>
                  <a:pt x="14754606" y="1576793"/>
                </a:lnTo>
                <a:lnTo>
                  <a:pt x="14786636" y="1544764"/>
                </a:lnTo>
                <a:lnTo>
                  <a:pt x="14817052" y="1511198"/>
                </a:lnTo>
                <a:lnTo>
                  <a:pt x="14845792" y="1476146"/>
                </a:lnTo>
                <a:lnTo>
                  <a:pt x="14872805" y="1439672"/>
                </a:lnTo>
                <a:lnTo>
                  <a:pt x="14898015" y="1401851"/>
                </a:lnTo>
                <a:lnTo>
                  <a:pt x="14921370" y="1362735"/>
                </a:lnTo>
                <a:lnTo>
                  <a:pt x="14942795" y="1322387"/>
                </a:lnTo>
                <a:lnTo>
                  <a:pt x="14962239" y="1280871"/>
                </a:lnTo>
                <a:lnTo>
                  <a:pt x="14979625" y="1238262"/>
                </a:lnTo>
                <a:lnTo>
                  <a:pt x="14994903" y="1194600"/>
                </a:lnTo>
                <a:lnTo>
                  <a:pt x="15008009" y="1149972"/>
                </a:lnTo>
                <a:lnTo>
                  <a:pt x="15018868" y="1104430"/>
                </a:lnTo>
                <a:lnTo>
                  <a:pt x="15027415" y="1058037"/>
                </a:lnTo>
                <a:lnTo>
                  <a:pt x="15033613" y="1010856"/>
                </a:lnTo>
                <a:lnTo>
                  <a:pt x="15037372" y="962964"/>
                </a:lnTo>
                <a:lnTo>
                  <a:pt x="15038642" y="914400"/>
                </a:lnTo>
                <a:close/>
              </a:path>
            </a:pathLst>
          </a:custGeom>
          <a:solidFill>
            <a:srgbClr val="002629"/>
          </a:solidFill>
        </p:spPr>
        <p:txBody>
          <a:bodyPr wrap="square" lIns="0" tIns="0" rIns="0" bIns="0" rtlCol="0"/>
          <a:lstStyle/>
          <a:p>
            <a:endParaRPr dirty="0"/>
          </a:p>
        </p:txBody>
      </p:sp>
      <p:sp>
        <p:nvSpPr>
          <p:cNvPr id="19" name="object 19"/>
          <p:cNvSpPr txBox="1">
            <a:spLocks noGrp="1"/>
          </p:cNvSpPr>
          <p:nvPr>
            <p:ph type="title"/>
          </p:nvPr>
        </p:nvSpPr>
        <p:spPr>
          <a:xfrm>
            <a:off x="5410480" y="948710"/>
            <a:ext cx="7014209" cy="1644650"/>
          </a:xfrm>
          <a:prstGeom prst="rect">
            <a:avLst/>
          </a:prstGeom>
        </p:spPr>
        <p:txBody>
          <a:bodyPr vert="horz" wrap="square" lIns="0" tIns="12065" rIns="0" bIns="0" rtlCol="0">
            <a:spAutoFit/>
          </a:bodyPr>
          <a:lstStyle/>
          <a:p>
            <a:pPr marL="984250" marR="5080" indent="-972185">
              <a:lnSpc>
                <a:spcPct val="115500"/>
              </a:lnSpc>
              <a:spcBef>
                <a:spcPts val="95"/>
              </a:spcBef>
            </a:pPr>
            <a:r>
              <a:rPr sz="4600" spc="315" dirty="0"/>
              <a:t>Complexity</a:t>
            </a:r>
            <a:r>
              <a:rPr sz="4600" spc="-1005" dirty="0"/>
              <a:t> </a:t>
            </a:r>
            <a:r>
              <a:rPr sz="4600" spc="150" dirty="0"/>
              <a:t>of </a:t>
            </a:r>
            <a:r>
              <a:rPr sz="4600" spc="270" dirty="0"/>
              <a:t>required  </a:t>
            </a:r>
            <a:r>
              <a:rPr sz="4600" spc="305" dirty="0"/>
              <a:t>transformations</a:t>
            </a:r>
            <a:endParaRPr sz="4600" dirty="0"/>
          </a:p>
        </p:txBody>
      </p:sp>
      <p:sp>
        <p:nvSpPr>
          <p:cNvPr id="20" name="object 20"/>
          <p:cNvSpPr txBox="1"/>
          <p:nvPr/>
        </p:nvSpPr>
        <p:spPr>
          <a:xfrm>
            <a:off x="1254540" y="3437454"/>
            <a:ext cx="1454150" cy="1667510"/>
          </a:xfrm>
          <a:prstGeom prst="rect">
            <a:avLst/>
          </a:prstGeom>
        </p:spPr>
        <p:txBody>
          <a:bodyPr vert="horz" wrap="square" lIns="0" tIns="15240" rIns="0" bIns="0" rtlCol="0">
            <a:spAutoFit/>
          </a:bodyPr>
          <a:lstStyle/>
          <a:p>
            <a:pPr marL="12700">
              <a:lnSpc>
                <a:spcPct val="100000"/>
              </a:lnSpc>
              <a:spcBef>
                <a:spcPts val="120"/>
              </a:spcBef>
            </a:pPr>
            <a:r>
              <a:rPr sz="10750" b="1" spc="1090" dirty="0">
                <a:solidFill>
                  <a:srgbClr val="002629"/>
                </a:solidFill>
                <a:latin typeface="Arial"/>
                <a:cs typeface="Arial"/>
              </a:rPr>
              <a:t>0</a:t>
            </a:r>
            <a:r>
              <a:rPr sz="10750" b="1" spc="-1810" dirty="0">
                <a:solidFill>
                  <a:srgbClr val="002629"/>
                </a:solidFill>
                <a:latin typeface="Arial"/>
                <a:cs typeface="Arial"/>
              </a:rPr>
              <a:t>1</a:t>
            </a:r>
            <a:endParaRPr sz="10750" dirty="0">
              <a:latin typeface="Arial"/>
              <a:cs typeface="Arial"/>
            </a:endParaRPr>
          </a:p>
        </p:txBody>
      </p:sp>
      <p:sp>
        <p:nvSpPr>
          <p:cNvPr id="21" name="object 21"/>
          <p:cNvSpPr txBox="1"/>
          <p:nvPr/>
        </p:nvSpPr>
        <p:spPr>
          <a:xfrm>
            <a:off x="5781024" y="6792691"/>
            <a:ext cx="1758950" cy="1667510"/>
          </a:xfrm>
          <a:prstGeom prst="rect">
            <a:avLst/>
          </a:prstGeom>
        </p:spPr>
        <p:txBody>
          <a:bodyPr vert="horz" wrap="square" lIns="0" tIns="15240" rIns="0" bIns="0" rtlCol="0">
            <a:spAutoFit/>
          </a:bodyPr>
          <a:lstStyle/>
          <a:p>
            <a:pPr marL="12700">
              <a:lnSpc>
                <a:spcPct val="100000"/>
              </a:lnSpc>
              <a:spcBef>
                <a:spcPts val="120"/>
              </a:spcBef>
            </a:pPr>
            <a:r>
              <a:rPr sz="10750" b="1" spc="1090" dirty="0">
                <a:solidFill>
                  <a:srgbClr val="002629"/>
                </a:solidFill>
                <a:latin typeface="Arial"/>
                <a:cs typeface="Arial"/>
              </a:rPr>
              <a:t>0</a:t>
            </a:r>
            <a:r>
              <a:rPr sz="10750" b="1" spc="590" dirty="0">
                <a:solidFill>
                  <a:srgbClr val="002629"/>
                </a:solidFill>
                <a:latin typeface="Arial"/>
                <a:cs typeface="Arial"/>
              </a:rPr>
              <a:t>3</a:t>
            </a:r>
            <a:endParaRPr sz="10750" dirty="0">
              <a:latin typeface="Arial"/>
              <a:cs typeface="Arial"/>
            </a:endParaRPr>
          </a:p>
        </p:txBody>
      </p:sp>
      <p:sp>
        <p:nvSpPr>
          <p:cNvPr id="22" name="object 22"/>
          <p:cNvSpPr txBox="1"/>
          <p:nvPr/>
        </p:nvSpPr>
        <p:spPr>
          <a:xfrm>
            <a:off x="10572030" y="3437454"/>
            <a:ext cx="1703070" cy="1667510"/>
          </a:xfrm>
          <a:prstGeom prst="rect">
            <a:avLst/>
          </a:prstGeom>
        </p:spPr>
        <p:txBody>
          <a:bodyPr vert="horz" wrap="square" lIns="0" tIns="15240" rIns="0" bIns="0" rtlCol="0">
            <a:spAutoFit/>
          </a:bodyPr>
          <a:lstStyle/>
          <a:p>
            <a:pPr marL="12700">
              <a:lnSpc>
                <a:spcPct val="100000"/>
              </a:lnSpc>
              <a:spcBef>
                <a:spcPts val="120"/>
              </a:spcBef>
            </a:pPr>
            <a:r>
              <a:rPr sz="10750" b="1" spc="1090" dirty="0">
                <a:solidFill>
                  <a:srgbClr val="002629"/>
                </a:solidFill>
                <a:latin typeface="Arial"/>
                <a:cs typeface="Arial"/>
              </a:rPr>
              <a:t>0</a:t>
            </a:r>
            <a:r>
              <a:rPr sz="10750" b="1" spc="150" dirty="0">
                <a:solidFill>
                  <a:srgbClr val="002629"/>
                </a:solidFill>
                <a:latin typeface="Arial"/>
                <a:cs typeface="Arial"/>
              </a:rPr>
              <a:t>2</a:t>
            </a:r>
            <a:endParaRPr sz="10750" dirty="0">
              <a:latin typeface="Arial"/>
              <a:cs typeface="Arial"/>
            </a:endParaRPr>
          </a:p>
        </p:txBody>
      </p:sp>
      <p:sp>
        <p:nvSpPr>
          <p:cNvPr id="23" name="object 23"/>
          <p:cNvSpPr txBox="1"/>
          <p:nvPr/>
        </p:nvSpPr>
        <p:spPr>
          <a:xfrm>
            <a:off x="3110097" y="3709079"/>
            <a:ext cx="3516629" cy="1507464"/>
          </a:xfrm>
          <a:prstGeom prst="rect">
            <a:avLst/>
          </a:prstGeom>
        </p:spPr>
        <p:txBody>
          <a:bodyPr vert="horz" wrap="square" lIns="0" tIns="12700" rIns="0" bIns="0" rtlCol="0">
            <a:spAutoFit/>
          </a:bodyPr>
          <a:lstStyle/>
          <a:p>
            <a:pPr marL="12700" marR="5080">
              <a:lnSpc>
                <a:spcPct val="116100"/>
              </a:lnSpc>
              <a:spcBef>
                <a:spcPts val="100"/>
              </a:spcBef>
              <a:tabLst>
                <a:tab pos="1403350" algn="l"/>
              </a:tabLst>
            </a:pPr>
            <a:r>
              <a:rPr sz="2800" spc="-385" dirty="0">
                <a:latin typeface="Times New Roman" panose="02020603050405020304" pitchFamily="18" charset="0"/>
                <a:cs typeface="Times New Roman" panose="02020603050405020304" pitchFamily="18" charset="0"/>
              </a:rPr>
              <a:t>S</a:t>
            </a:r>
            <a:r>
              <a:rPr sz="2800" spc="-245" dirty="0">
                <a:latin typeface="Times New Roman" panose="02020603050405020304" pitchFamily="18" charset="0"/>
                <a:cs typeface="Times New Roman" panose="02020603050405020304" pitchFamily="18" charset="0"/>
              </a:rPr>
              <a:t>i</a:t>
            </a:r>
            <a:r>
              <a:rPr sz="2800" spc="75" dirty="0">
                <a:latin typeface="Times New Roman" panose="02020603050405020304" pitchFamily="18" charset="0"/>
                <a:cs typeface="Times New Roman" panose="02020603050405020304" pitchFamily="18" charset="0"/>
              </a:rPr>
              <a:t>m</a:t>
            </a:r>
            <a:r>
              <a:rPr sz="2800" spc="20" dirty="0">
                <a:latin typeface="Times New Roman" panose="02020603050405020304" pitchFamily="18" charset="0"/>
                <a:cs typeface="Times New Roman" panose="02020603050405020304" pitchFamily="18" charset="0"/>
              </a:rPr>
              <a:t>p</a:t>
            </a:r>
            <a:r>
              <a:rPr sz="2800" spc="-245" dirty="0">
                <a:latin typeface="Times New Roman" panose="02020603050405020304" pitchFamily="18" charset="0"/>
                <a:cs typeface="Times New Roman" panose="02020603050405020304" pitchFamily="18" charset="0"/>
              </a:rPr>
              <a:t>l</a:t>
            </a:r>
            <a:r>
              <a:rPr sz="2800" spc="-135" dirty="0">
                <a:latin typeface="Times New Roman" panose="02020603050405020304" pitchFamily="18" charset="0"/>
                <a:cs typeface="Times New Roman" panose="02020603050405020304" pitchFamily="18" charset="0"/>
              </a:rPr>
              <a:t>e</a:t>
            </a:r>
            <a:r>
              <a:rPr lang="en-US" sz="2800" dirty="0">
                <a:latin typeface="Times New Roman" panose="02020603050405020304" pitchFamily="18" charset="0"/>
                <a:cs typeface="Times New Roman" panose="02020603050405020304" pitchFamily="18" charset="0"/>
              </a:rPr>
              <a:t> </a:t>
            </a:r>
            <a:r>
              <a:rPr sz="2800" b="1" spc="-85" dirty="0">
                <a:latin typeface="Times New Roman" panose="02020603050405020304" pitchFamily="18" charset="0"/>
                <a:cs typeface="Times New Roman" panose="02020603050405020304" pitchFamily="18" charset="0"/>
              </a:rPr>
              <a:t>on</a:t>
            </a:r>
            <a:r>
              <a:rPr sz="2800" b="1" spc="-140" dirty="0">
                <a:latin typeface="Times New Roman" panose="02020603050405020304" pitchFamily="18" charset="0"/>
                <a:cs typeface="Times New Roman" panose="02020603050405020304" pitchFamily="18" charset="0"/>
              </a:rPr>
              <a:t>e</a:t>
            </a:r>
            <a:r>
              <a:rPr sz="2800" b="1" spc="605" dirty="0">
                <a:latin typeface="Times New Roman" panose="02020603050405020304" pitchFamily="18" charset="0"/>
                <a:cs typeface="Times New Roman" panose="02020603050405020304" pitchFamily="18" charset="0"/>
              </a:rPr>
              <a:t>-</a:t>
            </a:r>
            <a:r>
              <a:rPr sz="2800" b="1" spc="-225" dirty="0">
                <a:latin typeface="Times New Roman" panose="02020603050405020304" pitchFamily="18" charset="0"/>
                <a:cs typeface="Times New Roman" panose="02020603050405020304" pitchFamily="18" charset="0"/>
              </a:rPr>
              <a:t>t</a:t>
            </a:r>
            <a:r>
              <a:rPr sz="2800" b="1" spc="-85" dirty="0">
                <a:latin typeface="Times New Roman" panose="02020603050405020304" pitchFamily="18" charset="0"/>
                <a:cs typeface="Times New Roman" panose="02020603050405020304" pitchFamily="18" charset="0"/>
              </a:rPr>
              <a:t>o</a:t>
            </a:r>
            <a:r>
              <a:rPr sz="2800" b="1" spc="605" dirty="0">
                <a:latin typeface="Times New Roman" panose="02020603050405020304" pitchFamily="18" charset="0"/>
                <a:cs typeface="Times New Roman" panose="02020603050405020304" pitchFamily="18" charset="0"/>
              </a:rPr>
              <a:t>-</a:t>
            </a:r>
            <a:r>
              <a:rPr sz="2800" b="1" spc="-85" dirty="0">
                <a:latin typeface="Times New Roman" panose="02020603050405020304" pitchFamily="18" charset="0"/>
                <a:cs typeface="Times New Roman" panose="02020603050405020304" pitchFamily="18" charset="0"/>
              </a:rPr>
              <a:t>on</a:t>
            </a:r>
            <a:r>
              <a:rPr sz="2800" b="1" spc="-90" dirty="0">
                <a:latin typeface="Times New Roman" panose="02020603050405020304" pitchFamily="18" charset="0"/>
                <a:cs typeface="Times New Roman" panose="02020603050405020304" pitchFamily="18" charset="0"/>
              </a:rPr>
              <a:t>e</a:t>
            </a:r>
            <a:r>
              <a:rPr sz="2800" spc="-90" dirty="0">
                <a:latin typeface="Times New Roman" panose="02020603050405020304" pitchFamily="18" charset="0"/>
                <a:cs typeface="Times New Roman" panose="02020603050405020304" pitchFamily="18" charset="0"/>
              </a:rPr>
              <a:t>  </a:t>
            </a:r>
            <a:r>
              <a:rPr sz="2800" spc="-140" dirty="0">
                <a:latin typeface="Times New Roman" panose="02020603050405020304" pitchFamily="18" charset="0"/>
                <a:cs typeface="Times New Roman" panose="02020603050405020304" pitchFamily="18" charset="0"/>
              </a:rPr>
              <a:t>scalar  </a:t>
            </a:r>
            <a:r>
              <a:rPr sz="2800" spc="-135" dirty="0">
                <a:latin typeface="Times New Roman" panose="02020603050405020304" pitchFamily="18" charset="0"/>
                <a:cs typeface="Times New Roman" panose="02020603050405020304" pitchFamily="18" charset="0"/>
              </a:rPr>
              <a:t>transformations</a:t>
            </a:r>
            <a:endParaRPr sz="2800" dirty="0">
              <a:latin typeface="Times New Roman" panose="02020603050405020304" pitchFamily="18" charset="0"/>
              <a:cs typeface="Times New Roman" panose="02020603050405020304" pitchFamily="18" charset="0"/>
            </a:endParaRPr>
          </a:p>
          <a:p>
            <a:pPr marL="12700">
              <a:lnSpc>
                <a:spcPct val="100000"/>
              </a:lnSpc>
              <a:spcBef>
                <a:spcPts val="540"/>
              </a:spcBef>
            </a:pPr>
            <a:r>
              <a:rPr sz="2800" spc="610" dirty="0">
                <a:latin typeface="Times New Roman" panose="02020603050405020304" pitchFamily="18" charset="0"/>
                <a:cs typeface="Times New Roman" panose="02020603050405020304" pitchFamily="18" charset="0"/>
              </a:rPr>
              <a:t>-</a:t>
            </a:r>
            <a:r>
              <a:rPr sz="2800" spc="-195" dirty="0">
                <a:latin typeface="Times New Roman" panose="02020603050405020304" pitchFamily="18" charset="0"/>
                <a:cs typeface="Times New Roman" panose="02020603050405020304" pitchFamily="18" charset="0"/>
              </a:rPr>
              <a:t> </a:t>
            </a:r>
            <a:r>
              <a:rPr sz="2800" spc="-180" dirty="0">
                <a:latin typeface="Times New Roman" panose="02020603050405020304" pitchFamily="18" charset="0"/>
                <a:cs typeface="Times New Roman" panose="02020603050405020304" pitchFamily="18" charset="0"/>
              </a:rPr>
              <a:t>0/1</a:t>
            </a:r>
            <a:r>
              <a:rPr sz="2800" spc="-195" dirty="0">
                <a:latin typeface="Times New Roman" panose="02020603050405020304" pitchFamily="18" charset="0"/>
                <a:cs typeface="Times New Roman" panose="02020603050405020304" pitchFamily="18" charset="0"/>
              </a:rPr>
              <a:t> </a:t>
            </a:r>
            <a:r>
              <a:rPr sz="1300" spc="1495" dirty="0">
                <a:latin typeface="Times New Roman" panose="02020603050405020304" pitchFamily="18" charset="0"/>
                <a:cs typeface="Times New Roman" panose="02020603050405020304" pitchFamily="18" charset="0"/>
              </a:rPr>
              <a:t>→</a:t>
            </a:r>
            <a:r>
              <a:rPr sz="1300" spc="380" dirty="0">
                <a:latin typeface="Times New Roman" panose="02020603050405020304" pitchFamily="18" charset="0"/>
                <a:cs typeface="Times New Roman" panose="02020603050405020304" pitchFamily="18" charset="0"/>
              </a:rPr>
              <a:t> </a:t>
            </a:r>
            <a:r>
              <a:rPr sz="2800" spc="-50" dirty="0">
                <a:latin typeface="Times New Roman" panose="02020603050405020304" pitchFamily="18" charset="0"/>
                <a:cs typeface="Times New Roman" panose="02020603050405020304" pitchFamily="18" charset="0"/>
              </a:rPr>
              <a:t>M/F</a:t>
            </a:r>
            <a:endParaRPr sz="2800" dirty="0">
              <a:latin typeface="Times New Roman" panose="02020603050405020304" pitchFamily="18" charset="0"/>
              <a:cs typeface="Times New Roman" panose="02020603050405020304" pitchFamily="18" charset="0"/>
            </a:endParaRPr>
          </a:p>
        </p:txBody>
      </p:sp>
      <p:sp>
        <p:nvSpPr>
          <p:cNvPr id="26" name="object 26"/>
          <p:cNvSpPr txBox="1"/>
          <p:nvPr/>
        </p:nvSpPr>
        <p:spPr>
          <a:xfrm>
            <a:off x="7682083" y="7131086"/>
            <a:ext cx="4742180" cy="1695464"/>
          </a:xfrm>
          <a:prstGeom prst="rect">
            <a:avLst/>
          </a:prstGeom>
        </p:spPr>
        <p:txBody>
          <a:bodyPr vert="horz" wrap="square" lIns="0" tIns="12065" rIns="0" bIns="0" rtlCol="0">
            <a:spAutoFit/>
          </a:bodyPr>
          <a:lstStyle/>
          <a:p>
            <a:pPr lvl="0" algn="ct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Many-to-many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element transformations</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28600" algn="ctr">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House-holding (who live together) and individualization (who are same).</a:t>
            </a:r>
            <a:endParaRPr lang="en-SG"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object 27"/>
          <p:cNvSpPr txBox="1"/>
          <p:nvPr/>
        </p:nvSpPr>
        <p:spPr>
          <a:xfrm>
            <a:off x="12822790" y="3709597"/>
            <a:ext cx="5005731" cy="2511906"/>
          </a:xfrm>
          <a:prstGeom prst="rect">
            <a:avLst/>
          </a:prstGeom>
        </p:spPr>
        <p:txBody>
          <a:bodyPr vert="horz" wrap="square" lIns="0" tIns="12700" rIns="0" bIns="0" rtlCol="0">
            <a:spAutoFit/>
          </a:bodyPr>
          <a:lstStyle/>
          <a:p>
            <a:pPr marL="165100" marR="60960" algn="ctr">
              <a:lnSpc>
                <a:spcPct val="116199"/>
              </a:lnSpc>
              <a:spcBef>
                <a:spcPts val="100"/>
              </a:spcBef>
            </a:pPr>
            <a:r>
              <a:rPr sz="2800" b="1" spc="30" dirty="0">
                <a:latin typeface="Times New Roman" panose="02020603050405020304" pitchFamily="18" charset="0"/>
                <a:cs typeface="Times New Roman" panose="02020603050405020304" pitchFamily="18" charset="0"/>
              </a:rPr>
              <a:t>One-to-many</a:t>
            </a:r>
            <a:r>
              <a:rPr sz="2800" spc="-229" dirty="0">
                <a:latin typeface="Times New Roman" panose="02020603050405020304" pitchFamily="18" charset="0"/>
                <a:cs typeface="Times New Roman" panose="02020603050405020304" pitchFamily="18" charset="0"/>
              </a:rPr>
              <a:t> </a:t>
            </a:r>
            <a:r>
              <a:rPr sz="2800" spc="-135" dirty="0">
                <a:latin typeface="Times New Roman" panose="02020603050405020304" pitchFamily="18" charset="0"/>
                <a:cs typeface="Times New Roman" panose="02020603050405020304" pitchFamily="18" charset="0"/>
              </a:rPr>
              <a:t>element  </a:t>
            </a:r>
            <a:r>
              <a:rPr sz="2800" spc="-140" dirty="0">
                <a:latin typeface="Times New Roman" panose="02020603050405020304" pitchFamily="18" charset="0"/>
                <a:cs typeface="Times New Roman" panose="02020603050405020304" pitchFamily="18" charset="0"/>
              </a:rPr>
              <a:t>transformations</a:t>
            </a:r>
            <a:endParaRPr sz="2800" dirty="0">
              <a:latin typeface="Times New Roman" panose="02020603050405020304" pitchFamily="18" charset="0"/>
              <a:cs typeface="Times New Roman" panose="02020603050405020304" pitchFamily="18" charset="0"/>
            </a:endParaRPr>
          </a:p>
          <a:p>
            <a:pPr marL="12700" marR="5080" algn="ctr">
              <a:lnSpc>
                <a:spcPct val="116199"/>
              </a:lnSpc>
            </a:pPr>
            <a:r>
              <a:rPr sz="2800" spc="615" dirty="0">
                <a:latin typeface="Times New Roman" panose="02020603050405020304" pitchFamily="18" charset="0"/>
                <a:cs typeface="Times New Roman" panose="02020603050405020304" pitchFamily="18" charset="0"/>
              </a:rPr>
              <a:t>-</a:t>
            </a:r>
            <a:r>
              <a:rPr sz="2800" spc="-509" dirty="0">
                <a:latin typeface="Times New Roman" panose="02020603050405020304" pitchFamily="18" charset="0"/>
                <a:cs typeface="Times New Roman" panose="02020603050405020304" pitchFamily="18" charset="0"/>
              </a:rPr>
              <a:t> </a:t>
            </a:r>
            <a:r>
              <a:rPr sz="2800" spc="-114" dirty="0">
                <a:latin typeface="Times New Roman" panose="02020603050405020304" pitchFamily="18" charset="0"/>
                <a:cs typeface="Times New Roman" panose="02020603050405020304" pitchFamily="18" charset="0"/>
              </a:rPr>
              <a:t>4 </a:t>
            </a:r>
            <a:r>
              <a:rPr sz="2800" spc="-540" dirty="0">
                <a:latin typeface="Times New Roman" panose="02020603050405020304" pitchFamily="18" charset="0"/>
                <a:cs typeface="Times New Roman" panose="02020603050405020304" pitchFamily="18" charset="0"/>
              </a:rPr>
              <a:t>x </a:t>
            </a:r>
            <a:r>
              <a:rPr sz="2800" spc="-195" dirty="0">
                <a:latin typeface="Times New Roman" panose="02020603050405020304" pitchFamily="18" charset="0"/>
                <a:cs typeface="Times New Roman" panose="02020603050405020304" pitchFamily="18" charset="0"/>
              </a:rPr>
              <a:t>20 </a:t>
            </a:r>
            <a:r>
              <a:rPr sz="2800" spc="-120" dirty="0">
                <a:latin typeface="Times New Roman" panose="02020603050405020304" pitchFamily="18" charset="0"/>
                <a:cs typeface="Times New Roman" panose="02020603050405020304" pitchFamily="18" charset="0"/>
              </a:rPr>
              <a:t>address </a:t>
            </a:r>
            <a:r>
              <a:rPr sz="2800" spc="-165" dirty="0">
                <a:latin typeface="Times New Roman" panose="02020603050405020304" pitchFamily="18" charset="0"/>
                <a:cs typeface="Times New Roman" panose="02020603050405020304" pitchFamily="18" charset="0"/>
              </a:rPr>
              <a:t>field </a:t>
            </a:r>
            <a:r>
              <a:rPr sz="2800" spc="1540" dirty="0">
                <a:latin typeface="Times New Roman" panose="02020603050405020304" pitchFamily="18" charset="0"/>
                <a:cs typeface="Times New Roman" panose="02020603050405020304" pitchFamily="18" charset="0"/>
              </a:rPr>
              <a:t>→  </a:t>
            </a:r>
            <a:r>
              <a:rPr sz="2800" spc="-165" dirty="0">
                <a:latin typeface="Times New Roman" panose="02020603050405020304" pitchFamily="18" charset="0"/>
                <a:cs typeface="Times New Roman" panose="02020603050405020304" pitchFamily="18" charset="0"/>
              </a:rPr>
              <a:t>House/Flat, </a:t>
            </a:r>
            <a:r>
              <a:rPr sz="2800" spc="-150" dirty="0">
                <a:latin typeface="Times New Roman" panose="02020603050405020304" pitchFamily="18" charset="0"/>
                <a:cs typeface="Times New Roman" panose="02020603050405020304" pitchFamily="18" charset="0"/>
              </a:rPr>
              <a:t>Road/Street,  </a:t>
            </a:r>
            <a:r>
              <a:rPr sz="2800" spc="-145" dirty="0">
                <a:latin typeface="Times New Roman" panose="02020603050405020304" pitchFamily="18" charset="0"/>
                <a:cs typeface="Times New Roman" panose="02020603050405020304" pitchFamily="18" charset="0"/>
              </a:rPr>
              <a:t>Area/Sector,</a:t>
            </a:r>
            <a:r>
              <a:rPr sz="2800" spc="-210" dirty="0">
                <a:latin typeface="Times New Roman" panose="02020603050405020304" pitchFamily="18" charset="0"/>
                <a:cs typeface="Times New Roman" panose="02020603050405020304" pitchFamily="18" charset="0"/>
              </a:rPr>
              <a:t> </a:t>
            </a:r>
            <a:r>
              <a:rPr sz="2800" spc="-204" dirty="0">
                <a:latin typeface="Times New Roman" panose="02020603050405020304" pitchFamily="18" charset="0"/>
                <a:cs typeface="Times New Roman" panose="02020603050405020304" pitchFamily="18" charset="0"/>
              </a:rPr>
              <a:t>City.</a:t>
            </a:r>
            <a:endParaRPr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2865882" y="4761096"/>
            <a:ext cx="5422265" cy="5526405"/>
            <a:chOff x="12865882" y="4761096"/>
            <a:chExt cx="5422265" cy="5526405"/>
          </a:xfrm>
        </p:grpSpPr>
        <p:sp>
          <p:nvSpPr>
            <p:cNvPr id="3" name="object 3"/>
            <p:cNvSpPr/>
            <p:nvPr/>
          </p:nvSpPr>
          <p:spPr>
            <a:xfrm>
              <a:off x="12865882" y="8481518"/>
              <a:ext cx="5422265" cy="1805939"/>
            </a:xfrm>
            <a:custGeom>
              <a:avLst/>
              <a:gdLst/>
              <a:ahLst/>
              <a:cxnLst/>
              <a:rect l="l" t="t" r="r" b="b"/>
              <a:pathLst>
                <a:path w="5422265" h="1805940">
                  <a:moveTo>
                    <a:pt x="5422117" y="1805481"/>
                  </a:moveTo>
                  <a:lnTo>
                    <a:pt x="115591" y="1805481"/>
                  </a:lnTo>
                  <a:lnTo>
                    <a:pt x="0" y="468933"/>
                  </a:lnTo>
                  <a:lnTo>
                    <a:pt x="5422117" y="0"/>
                  </a:lnTo>
                  <a:lnTo>
                    <a:pt x="5422117" y="1805481"/>
                  </a:lnTo>
                  <a:close/>
                </a:path>
              </a:pathLst>
            </a:custGeom>
            <a:solidFill>
              <a:srgbClr val="002629"/>
            </a:solidFill>
          </p:spPr>
          <p:txBody>
            <a:bodyPr wrap="square" lIns="0" tIns="0" rIns="0" bIns="0" rtlCol="0"/>
            <a:lstStyle/>
            <a:p>
              <a:endParaRPr dirty="0"/>
            </a:p>
          </p:txBody>
        </p:sp>
        <p:sp>
          <p:nvSpPr>
            <p:cNvPr id="4" name="object 4"/>
            <p:cNvSpPr/>
            <p:nvPr/>
          </p:nvSpPr>
          <p:spPr>
            <a:xfrm>
              <a:off x="13188765" y="8799545"/>
              <a:ext cx="5025390" cy="1487805"/>
            </a:xfrm>
            <a:custGeom>
              <a:avLst/>
              <a:gdLst/>
              <a:ahLst/>
              <a:cxnLst/>
              <a:rect l="l" t="t" r="r" b="b"/>
              <a:pathLst>
                <a:path w="5025390" h="1487804">
                  <a:moveTo>
                    <a:pt x="92017" y="1487454"/>
                  </a:moveTo>
                  <a:lnTo>
                    <a:pt x="0" y="423486"/>
                  </a:lnTo>
                  <a:lnTo>
                    <a:pt x="4896633" y="0"/>
                  </a:lnTo>
                  <a:lnTo>
                    <a:pt x="5025276" y="1487454"/>
                  </a:lnTo>
                  <a:lnTo>
                    <a:pt x="4871419" y="1487454"/>
                  </a:lnTo>
                  <a:lnTo>
                    <a:pt x="4757126" y="165922"/>
                  </a:lnTo>
                  <a:lnTo>
                    <a:pt x="169172" y="562713"/>
                  </a:lnTo>
                  <a:lnTo>
                    <a:pt x="249148" y="1487454"/>
                  </a:lnTo>
                  <a:lnTo>
                    <a:pt x="92017" y="1487454"/>
                  </a:lnTo>
                  <a:close/>
                </a:path>
              </a:pathLst>
            </a:custGeom>
            <a:solidFill>
              <a:srgbClr val="FFFFFF"/>
            </a:solidFill>
          </p:spPr>
          <p:txBody>
            <a:bodyPr wrap="square" lIns="0" tIns="0" rIns="0" bIns="0" rtlCol="0"/>
            <a:lstStyle/>
            <a:p>
              <a:endParaRPr dirty="0"/>
            </a:p>
          </p:txBody>
        </p:sp>
        <p:sp>
          <p:nvSpPr>
            <p:cNvPr id="5" name="object 5"/>
            <p:cNvSpPr/>
            <p:nvPr/>
          </p:nvSpPr>
          <p:spPr>
            <a:xfrm>
              <a:off x="16239316" y="4761096"/>
              <a:ext cx="2049145" cy="4476115"/>
            </a:xfrm>
            <a:custGeom>
              <a:avLst/>
              <a:gdLst/>
              <a:ahLst/>
              <a:cxnLst/>
              <a:rect l="l" t="t" r="r" b="b"/>
              <a:pathLst>
                <a:path w="2049144" h="4476115">
                  <a:moveTo>
                    <a:pt x="2048682" y="4330932"/>
                  </a:moveTo>
                  <a:lnTo>
                    <a:pt x="371781" y="4475960"/>
                  </a:lnTo>
                  <a:lnTo>
                    <a:pt x="0" y="177181"/>
                  </a:lnTo>
                  <a:lnTo>
                    <a:pt x="2048682" y="0"/>
                  </a:lnTo>
                  <a:lnTo>
                    <a:pt x="2048682" y="4330932"/>
                  </a:lnTo>
                  <a:close/>
                </a:path>
              </a:pathLst>
            </a:custGeom>
            <a:solidFill>
              <a:srgbClr val="002629"/>
            </a:solidFill>
          </p:spPr>
          <p:txBody>
            <a:bodyPr wrap="square" lIns="0" tIns="0" rIns="0" bIns="0" rtlCol="0"/>
            <a:lstStyle/>
            <a:p>
              <a:endParaRPr dirty="0"/>
            </a:p>
          </p:txBody>
        </p:sp>
        <p:sp>
          <p:nvSpPr>
            <p:cNvPr id="6" name="object 6"/>
            <p:cNvSpPr/>
            <p:nvPr/>
          </p:nvSpPr>
          <p:spPr>
            <a:xfrm>
              <a:off x="16494849" y="4996531"/>
              <a:ext cx="1793239" cy="3989070"/>
            </a:xfrm>
            <a:custGeom>
              <a:avLst/>
              <a:gdLst/>
              <a:ahLst/>
              <a:cxnLst/>
              <a:rect l="l" t="t" r="r" b="b"/>
              <a:pathLst>
                <a:path w="1793240" h="3989070">
                  <a:moveTo>
                    <a:pt x="331567" y="3988867"/>
                  </a:moveTo>
                  <a:lnTo>
                    <a:pt x="0" y="155081"/>
                  </a:lnTo>
                  <a:lnTo>
                    <a:pt x="1793150" y="0"/>
                  </a:lnTo>
                  <a:lnTo>
                    <a:pt x="1793150" y="120461"/>
                  </a:lnTo>
                  <a:lnTo>
                    <a:pt x="132452" y="264088"/>
                  </a:lnTo>
                  <a:lnTo>
                    <a:pt x="453678" y="3978307"/>
                  </a:lnTo>
                  <a:lnTo>
                    <a:pt x="331567" y="3988867"/>
                  </a:lnTo>
                  <a:close/>
                </a:path>
                <a:path w="1793240" h="3989070">
                  <a:moveTo>
                    <a:pt x="453678" y="3978307"/>
                  </a:moveTo>
                  <a:lnTo>
                    <a:pt x="443117" y="3856195"/>
                  </a:lnTo>
                  <a:lnTo>
                    <a:pt x="1793150" y="3739437"/>
                  </a:lnTo>
                  <a:lnTo>
                    <a:pt x="1793150" y="3862462"/>
                  </a:lnTo>
                  <a:lnTo>
                    <a:pt x="453678" y="3978307"/>
                  </a:lnTo>
                  <a:close/>
                </a:path>
              </a:pathLst>
            </a:custGeom>
            <a:solidFill>
              <a:srgbClr val="FFB000"/>
            </a:solidFill>
          </p:spPr>
          <p:txBody>
            <a:bodyPr wrap="square" lIns="0" tIns="0" rIns="0" bIns="0" rtlCol="0"/>
            <a:lstStyle/>
            <a:p>
              <a:endParaRPr dirty="0"/>
            </a:p>
          </p:txBody>
        </p:sp>
        <p:sp>
          <p:nvSpPr>
            <p:cNvPr id="7" name="object 7"/>
            <p:cNvSpPr/>
            <p:nvPr/>
          </p:nvSpPr>
          <p:spPr>
            <a:xfrm>
              <a:off x="15563793" y="6525716"/>
              <a:ext cx="2724785" cy="3761740"/>
            </a:xfrm>
            <a:custGeom>
              <a:avLst/>
              <a:gdLst/>
              <a:ahLst/>
              <a:cxnLst/>
              <a:rect l="l" t="t" r="r" b="b"/>
              <a:pathLst>
                <a:path w="2724784" h="3761740">
                  <a:moveTo>
                    <a:pt x="2724205" y="3761282"/>
                  </a:moveTo>
                  <a:lnTo>
                    <a:pt x="304918" y="3761282"/>
                  </a:lnTo>
                  <a:lnTo>
                    <a:pt x="0" y="235603"/>
                  </a:lnTo>
                  <a:lnTo>
                    <a:pt x="2724205" y="0"/>
                  </a:lnTo>
                  <a:lnTo>
                    <a:pt x="2724205" y="3761282"/>
                  </a:lnTo>
                  <a:close/>
                </a:path>
              </a:pathLst>
            </a:custGeom>
            <a:solidFill>
              <a:srgbClr val="000000">
                <a:alpha val="29798"/>
              </a:srgbClr>
            </a:solidFill>
          </p:spPr>
          <p:txBody>
            <a:bodyPr wrap="square" lIns="0" tIns="0" rIns="0" bIns="0" rtlCol="0"/>
            <a:lstStyle/>
            <a:p>
              <a:endParaRPr dirty="0"/>
            </a:p>
          </p:txBody>
        </p:sp>
        <p:sp>
          <p:nvSpPr>
            <p:cNvPr id="8" name="object 8"/>
            <p:cNvSpPr/>
            <p:nvPr/>
          </p:nvSpPr>
          <p:spPr>
            <a:xfrm>
              <a:off x="15633222" y="6590087"/>
              <a:ext cx="2654935" cy="3696970"/>
            </a:xfrm>
            <a:custGeom>
              <a:avLst/>
              <a:gdLst/>
              <a:ahLst/>
              <a:cxnLst/>
              <a:rect l="l" t="t" r="r" b="b"/>
              <a:pathLst>
                <a:path w="2654934" h="3696970">
                  <a:moveTo>
                    <a:pt x="2654777" y="3696911"/>
                  </a:moveTo>
                  <a:lnTo>
                    <a:pt x="299871" y="3696911"/>
                  </a:lnTo>
                  <a:lnTo>
                    <a:pt x="0" y="229598"/>
                  </a:lnTo>
                  <a:lnTo>
                    <a:pt x="2654777" y="0"/>
                  </a:lnTo>
                  <a:lnTo>
                    <a:pt x="2654777" y="3696911"/>
                  </a:lnTo>
                  <a:close/>
                </a:path>
              </a:pathLst>
            </a:custGeom>
            <a:solidFill>
              <a:srgbClr val="FFB000"/>
            </a:solidFill>
          </p:spPr>
          <p:txBody>
            <a:bodyPr wrap="square" lIns="0" tIns="0" rIns="0" bIns="0" rtlCol="0"/>
            <a:lstStyle/>
            <a:p>
              <a:endParaRPr dirty="0"/>
            </a:p>
          </p:txBody>
        </p:sp>
        <p:sp>
          <p:nvSpPr>
            <p:cNvPr id="9" name="object 9"/>
            <p:cNvSpPr/>
            <p:nvPr/>
          </p:nvSpPr>
          <p:spPr>
            <a:xfrm>
              <a:off x="15907575" y="6846816"/>
              <a:ext cx="2380615" cy="3440429"/>
            </a:xfrm>
            <a:custGeom>
              <a:avLst/>
              <a:gdLst/>
              <a:ahLst/>
              <a:cxnLst/>
              <a:rect l="l" t="t" r="r" b="b"/>
              <a:pathLst>
                <a:path w="2380615" h="3440429">
                  <a:moveTo>
                    <a:pt x="279720" y="3440181"/>
                  </a:moveTo>
                  <a:lnTo>
                    <a:pt x="0" y="205872"/>
                  </a:lnTo>
                  <a:lnTo>
                    <a:pt x="2380424" y="0"/>
                  </a:lnTo>
                  <a:lnTo>
                    <a:pt x="2380424" y="131494"/>
                  </a:lnTo>
                  <a:lnTo>
                    <a:pt x="144582" y="324861"/>
                  </a:lnTo>
                  <a:lnTo>
                    <a:pt x="414012" y="3440181"/>
                  </a:lnTo>
                  <a:lnTo>
                    <a:pt x="279720" y="3440181"/>
                  </a:lnTo>
                  <a:close/>
                </a:path>
              </a:pathLst>
            </a:custGeom>
            <a:solidFill>
              <a:srgbClr val="FFFFFF"/>
            </a:solidFill>
          </p:spPr>
          <p:txBody>
            <a:bodyPr wrap="square" lIns="0" tIns="0" rIns="0" bIns="0" rtlCol="0"/>
            <a:lstStyle/>
            <a:p>
              <a:endParaRPr dirty="0"/>
            </a:p>
          </p:txBody>
        </p:sp>
      </p:grpSp>
      <p:sp>
        <p:nvSpPr>
          <p:cNvPr id="10" name="object 10"/>
          <p:cNvSpPr txBox="1">
            <a:spLocks noGrp="1"/>
          </p:cNvSpPr>
          <p:nvPr>
            <p:ph type="title"/>
          </p:nvPr>
        </p:nvSpPr>
        <p:spPr>
          <a:xfrm>
            <a:off x="1016000" y="591680"/>
            <a:ext cx="12574905" cy="1046480"/>
          </a:xfrm>
          <a:prstGeom prst="rect">
            <a:avLst/>
          </a:prstGeom>
        </p:spPr>
        <p:txBody>
          <a:bodyPr vert="horz" wrap="square" lIns="0" tIns="12700" rIns="0" bIns="0" rtlCol="0">
            <a:spAutoFit/>
          </a:bodyPr>
          <a:lstStyle/>
          <a:p>
            <a:pPr marL="12700">
              <a:lnSpc>
                <a:spcPct val="100000"/>
              </a:lnSpc>
              <a:spcBef>
                <a:spcPts val="100"/>
              </a:spcBef>
            </a:pPr>
            <a:r>
              <a:rPr sz="6700" spc="445" dirty="0"/>
              <a:t>Major</a:t>
            </a:r>
            <a:r>
              <a:rPr sz="6700" spc="-590" dirty="0"/>
              <a:t> </a:t>
            </a:r>
            <a:r>
              <a:rPr sz="6700" spc="425" dirty="0"/>
              <a:t>Transformation</a:t>
            </a:r>
            <a:r>
              <a:rPr sz="6700" spc="-590" dirty="0"/>
              <a:t> </a:t>
            </a:r>
            <a:r>
              <a:rPr sz="6700" spc="305" dirty="0"/>
              <a:t>Types</a:t>
            </a:r>
            <a:endParaRPr sz="6700" dirty="0"/>
          </a:p>
        </p:txBody>
      </p:sp>
      <p:sp>
        <p:nvSpPr>
          <p:cNvPr id="11" name="object 11"/>
          <p:cNvSpPr/>
          <p:nvPr/>
        </p:nvSpPr>
        <p:spPr>
          <a:xfrm>
            <a:off x="14789999" y="0"/>
            <a:ext cx="3453765" cy="3046095"/>
          </a:xfrm>
          <a:custGeom>
            <a:avLst/>
            <a:gdLst/>
            <a:ahLst/>
            <a:cxnLst/>
            <a:rect l="l" t="t" r="r" b="b"/>
            <a:pathLst>
              <a:path w="3453765" h="3046095">
                <a:moveTo>
                  <a:pt x="2026524" y="3045830"/>
                </a:moveTo>
                <a:lnTo>
                  <a:pt x="2019299" y="3045830"/>
                </a:lnTo>
                <a:lnTo>
                  <a:pt x="1986788" y="3045519"/>
                </a:lnTo>
                <a:lnTo>
                  <a:pt x="1954277" y="3044701"/>
                </a:lnTo>
                <a:lnTo>
                  <a:pt x="1889255" y="3042217"/>
                </a:lnTo>
                <a:lnTo>
                  <a:pt x="1883837" y="3042217"/>
                </a:lnTo>
                <a:lnTo>
                  <a:pt x="1878418" y="3036799"/>
                </a:lnTo>
                <a:lnTo>
                  <a:pt x="1878418" y="3025962"/>
                </a:lnTo>
                <a:lnTo>
                  <a:pt x="1883837" y="3020543"/>
                </a:lnTo>
                <a:lnTo>
                  <a:pt x="1889255" y="3020543"/>
                </a:lnTo>
                <a:lnTo>
                  <a:pt x="1921766" y="3022632"/>
                </a:lnTo>
                <a:lnTo>
                  <a:pt x="1954277" y="3023704"/>
                </a:lnTo>
                <a:lnTo>
                  <a:pt x="1986788" y="3024099"/>
                </a:lnTo>
                <a:lnTo>
                  <a:pt x="2026524" y="3024156"/>
                </a:lnTo>
                <a:lnTo>
                  <a:pt x="2031943" y="3029574"/>
                </a:lnTo>
                <a:lnTo>
                  <a:pt x="2031943" y="3040411"/>
                </a:lnTo>
                <a:lnTo>
                  <a:pt x="2026524" y="3045830"/>
                </a:lnTo>
                <a:close/>
              </a:path>
              <a:path w="3453765" h="3046095">
                <a:moveTo>
                  <a:pt x="2152956" y="3042217"/>
                </a:moveTo>
                <a:lnTo>
                  <a:pt x="2147538" y="3042217"/>
                </a:lnTo>
                <a:lnTo>
                  <a:pt x="2142119" y="3038605"/>
                </a:lnTo>
                <a:lnTo>
                  <a:pt x="2142119" y="3025962"/>
                </a:lnTo>
                <a:lnTo>
                  <a:pt x="2145731" y="3020543"/>
                </a:lnTo>
                <a:lnTo>
                  <a:pt x="2152956" y="3020543"/>
                </a:lnTo>
                <a:lnTo>
                  <a:pt x="2217978" y="3014899"/>
                </a:lnTo>
                <a:lnTo>
                  <a:pt x="2250489" y="3011653"/>
                </a:lnTo>
                <a:lnTo>
                  <a:pt x="2283001" y="3007900"/>
                </a:lnTo>
                <a:lnTo>
                  <a:pt x="2288419" y="3007900"/>
                </a:lnTo>
                <a:lnTo>
                  <a:pt x="2293838" y="3011512"/>
                </a:lnTo>
                <a:lnTo>
                  <a:pt x="2295644" y="3016931"/>
                </a:lnTo>
                <a:lnTo>
                  <a:pt x="2295644" y="3022349"/>
                </a:lnTo>
                <a:lnTo>
                  <a:pt x="2292031" y="3027768"/>
                </a:lnTo>
                <a:lnTo>
                  <a:pt x="2286613" y="3029574"/>
                </a:lnTo>
                <a:lnTo>
                  <a:pt x="2252775" y="3033327"/>
                </a:lnTo>
                <a:lnTo>
                  <a:pt x="2152956" y="3042217"/>
                </a:lnTo>
                <a:close/>
              </a:path>
              <a:path w="3453765" h="3046095">
                <a:moveTo>
                  <a:pt x="1764629" y="3029574"/>
                </a:moveTo>
                <a:lnTo>
                  <a:pt x="1759211" y="3029574"/>
                </a:lnTo>
                <a:lnTo>
                  <a:pt x="1725655" y="3025171"/>
                </a:lnTo>
                <a:lnTo>
                  <a:pt x="1659900" y="3014334"/>
                </a:lnTo>
                <a:lnTo>
                  <a:pt x="1621942" y="3006094"/>
                </a:lnTo>
                <a:lnTo>
                  <a:pt x="1618329" y="3000675"/>
                </a:lnTo>
                <a:lnTo>
                  <a:pt x="1618329" y="2995257"/>
                </a:lnTo>
                <a:lnTo>
                  <a:pt x="1620136" y="2989838"/>
                </a:lnTo>
                <a:lnTo>
                  <a:pt x="1625554" y="2986226"/>
                </a:lnTo>
                <a:lnTo>
                  <a:pt x="1630973" y="2986226"/>
                </a:lnTo>
                <a:lnTo>
                  <a:pt x="1663455" y="2992660"/>
                </a:lnTo>
                <a:lnTo>
                  <a:pt x="1695769" y="2998418"/>
                </a:lnTo>
                <a:lnTo>
                  <a:pt x="1727744" y="3003497"/>
                </a:lnTo>
                <a:lnTo>
                  <a:pt x="1759211" y="3007900"/>
                </a:lnTo>
                <a:lnTo>
                  <a:pt x="1764629" y="3007900"/>
                </a:lnTo>
                <a:lnTo>
                  <a:pt x="1770048" y="3013318"/>
                </a:lnTo>
                <a:lnTo>
                  <a:pt x="1768242" y="3020543"/>
                </a:lnTo>
                <a:lnTo>
                  <a:pt x="1770048" y="3025962"/>
                </a:lnTo>
                <a:lnTo>
                  <a:pt x="1764629" y="3029574"/>
                </a:lnTo>
                <a:close/>
              </a:path>
              <a:path w="3453765" h="3046095">
                <a:moveTo>
                  <a:pt x="2414851" y="3007900"/>
                </a:moveTo>
                <a:lnTo>
                  <a:pt x="2407626" y="3007900"/>
                </a:lnTo>
                <a:lnTo>
                  <a:pt x="2404014" y="3004288"/>
                </a:lnTo>
                <a:lnTo>
                  <a:pt x="2400402" y="2993451"/>
                </a:lnTo>
                <a:lnTo>
                  <a:pt x="2404014" y="2988032"/>
                </a:lnTo>
                <a:lnTo>
                  <a:pt x="2411239" y="2986226"/>
                </a:lnTo>
                <a:lnTo>
                  <a:pt x="2475132" y="2972454"/>
                </a:lnTo>
                <a:lnTo>
                  <a:pt x="2506486" y="2965145"/>
                </a:lnTo>
                <a:lnTo>
                  <a:pt x="2537671" y="2957327"/>
                </a:lnTo>
                <a:lnTo>
                  <a:pt x="2543089" y="2955521"/>
                </a:lnTo>
                <a:lnTo>
                  <a:pt x="2550314" y="2959133"/>
                </a:lnTo>
                <a:lnTo>
                  <a:pt x="2550314" y="2964552"/>
                </a:lnTo>
                <a:lnTo>
                  <a:pt x="2552120" y="2969970"/>
                </a:lnTo>
                <a:lnTo>
                  <a:pt x="2548508" y="2977195"/>
                </a:lnTo>
                <a:lnTo>
                  <a:pt x="2543089" y="2977195"/>
                </a:lnTo>
                <a:lnTo>
                  <a:pt x="2479647" y="2993225"/>
                </a:lnTo>
                <a:lnTo>
                  <a:pt x="2447334" y="3000816"/>
                </a:lnTo>
                <a:lnTo>
                  <a:pt x="2414851" y="3007900"/>
                </a:lnTo>
                <a:close/>
              </a:path>
              <a:path w="3453765" h="3046095">
                <a:moveTo>
                  <a:pt x="1506347" y="2979001"/>
                </a:moveTo>
                <a:lnTo>
                  <a:pt x="1497316" y="2979001"/>
                </a:lnTo>
                <a:lnTo>
                  <a:pt x="1465877" y="2970535"/>
                </a:lnTo>
                <a:lnTo>
                  <a:pt x="1434100" y="2961391"/>
                </a:lnTo>
                <a:lnTo>
                  <a:pt x="1402322" y="2951570"/>
                </a:lnTo>
                <a:lnTo>
                  <a:pt x="1365465" y="2939265"/>
                </a:lnTo>
                <a:lnTo>
                  <a:pt x="1361853" y="2933847"/>
                </a:lnTo>
                <a:lnTo>
                  <a:pt x="1363659" y="2926622"/>
                </a:lnTo>
                <a:lnTo>
                  <a:pt x="1365465" y="2921204"/>
                </a:lnTo>
                <a:lnTo>
                  <a:pt x="1370884" y="2917591"/>
                </a:lnTo>
                <a:lnTo>
                  <a:pt x="1378109" y="2919398"/>
                </a:lnTo>
                <a:lnTo>
                  <a:pt x="1409265" y="2929896"/>
                </a:lnTo>
                <a:lnTo>
                  <a:pt x="1440421" y="2939717"/>
                </a:lnTo>
                <a:lnTo>
                  <a:pt x="1471578" y="2948861"/>
                </a:lnTo>
                <a:lnTo>
                  <a:pt x="1502734" y="2957327"/>
                </a:lnTo>
                <a:lnTo>
                  <a:pt x="1508153" y="2959133"/>
                </a:lnTo>
                <a:lnTo>
                  <a:pt x="1511765" y="2964552"/>
                </a:lnTo>
                <a:lnTo>
                  <a:pt x="1509959" y="2969970"/>
                </a:lnTo>
                <a:lnTo>
                  <a:pt x="1509959" y="2975389"/>
                </a:lnTo>
                <a:lnTo>
                  <a:pt x="1506347" y="2979001"/>
                </a:lnTo>
                <a:close/>
              </a:path>
              <a:path w="3453765" h="3046095">
                <a:moveTo>
                  <a:pt x="2671327" y="2939265"/>
                </a:moveTo>
                <a:lnTo>
                  <a:pt x="2660490" y="2939265"/>
                </a:lnTo>
                <a:lnTo>
                  <a:pt x="2656878" y="2935653"/>
                </a:lnTo>
                <a:lnTo>
                  <a:pt x="2655072" y="2932041"/>
                </a:lnTo>
                <a:lnTo>
                  <a:pt x="2653266" y="2926622"/>
                </a:lnTo>
                <a:lnTo>
                  <a:pt x="2656878" y="2919398"/>
                </a:lnTo>
                <a:lnTo>
                  <a:pt x="2662297" y="2917591"/>
                </a:lnTo>
                <a:lnTo>
                  <a:pt x="2723706" y="2895692"/>
                </a:lnTo>
                <a:lnTo>
                  <a:pt x="2754242" y="2884318"/>
                </a:lnTo>
                <a:lnTo>
                  <a:pt x="2785116" y="2872437"/>
                </a:lnTo>
                <a:lnTo>
                  <a:pt x="2790535" y="2870631"/>
                </a:lnTo>
                <a:lnTo>
                  <a:pt x="2797759" y="2872437"/>
                </a:lnTo>
                <a:lnTo>
                  <a:pt x="2801372" y="2883274"/>
                </a:lnTo>
                <a:lnTo>
                  <a:pt x="2799566" y="2890499"/>
                </a:lnTo>
                <a:lnTo>
                  <a:pt x="2794147" y="2892305"/>
                </a:lnTo>
                <a:lnTo>
                  <a:pt x="2764035" y="2904468"/>
                </a:lnTo>
                <a:lnTo>
                  <a:pt x="2733415" y="2916463"/>
                </a:lnTo>
                <a:lnTo>
                  <a:pt x="2702456" y="2928118"/>
                </a:lnTo>
                <a:lnTo>
                  <a:pt x="2671327" y="2939265"/>
                </a:lnTo>
                <a:close/>
              </a:path>
              <a:path w="3453765" h="3046095">
                <a:moveTo>
                  <a:pt x="1257095" y="2894111"/>
                </a:moveTo>
                <a:lnTo>
                  <a:pt x="1249870" y="2894111"/>
                </a:lnTo>
                <a:lnTo>
                  <a:pt x="1219786" y="2881581"/>
                </a:lnTo>
                <a:lnTo>
                  <a:pt x="1189364" y="2868373"/>
                </a:lnTo>
                <a:lnTo>
                  <a:pt x="1158941" y="2854488"/>
                </a:lnTo>
                <a:lnTo>
                  <a:pt x="1128857" y="2839926"/>
                </a:lnTo>
                <a:lnTo>
                  <a:pt x="1123438" y="2838120"/>
                </a:lnTo>
                <a:lnTo>
                  <a:pt x="1121632" y="2830895"/>
                </a:lnTo>
                <a:lnTo>
                  <a:pt x="1125244" y="2820058"/>
                </a:lnTo>
                <a:lnTo>
                  <a:pt x="1132469" y="2818252"/>
                </a:lnTo>
                <a:lnTo>
                  <a:pt x="1137888" y="2820058"/>
                </a:lnTo>
                <a:lnTo>
                  <a:pt x="1167690" y="2834620"/>
                </a:lnTo>
                <a:lnTo>
                  <a:pt x="1197491" y="2848505"/>
                </a:lnTo>
                <a:lnTo>
                  <a:pt x="1227293" y="2861713"/>
                </a:lnTo>
                <a:lnTo>
                  <a:pt x="1257095" y="2874243"/>
                </a:lnTo>
                <a:lnTo>
                  <a:pt x="1262514" y="2876049"/>
                </a:lnTo>
                <a:lnTo>
                  <a:pt x="1266126" y="2883274"/>
                </a:lnTo>
                <a:lnTo>
                  <a:pt x="1262514" y="2888693"/>
                </a:lnTo>
                <a:lnTo>
                  <a:pt x="1260707" y="2892305"/>
                </a:lnTo>
                <a:lnTo>
                  <a:pt x="1257095" y="2894111"/>
                </a:lnTo>
                <a:close/>
              </a:path>
              <a:path w="3453765" h="3046095">
                <a:moveTo>
                  <a:pt x="2916967" y="2838120"/>
                </a:moveTo>
                <a:lnTo>
                  <a:pt x="2906130" y="2838120"/>
                </a:lnTo>
                <a:lnTo>
                  <a:pt x="2902517" y="2836314"/>
                </a:lnTo>
                <a:lnTo>
                  <a:pt x="2900711" y="2832701"/>
                </a:lnTo>
                <a:lnTo>
                  <a:pt x="2898905" y="2827283"/>
                </a:lnTo>
                <a:lnTo>
                  <a:pt x="2900711" y="2820058"/>
                </a:lnTo>
                <a:lnTo>
                  <a:pt x="2906130" y="2818252"/>
                </a:lnTo>
                <a:lnTo>
                  <a:pt x="2963927" y="2788224"/>
                </a:lnTo>
                <a:lnTo>
                  <a:pt x="2992995" y="2772787"/>
                </a:lnTo>
                <a:lnTo>
                  <a:pt x="3021725" y="2756842"/>
                </a:lnTo>
                <a:lnTo>
                  <a:pt x="3027143" y="2753230"/>
                </a:lnTo>
                <a:lnTo>
                  <a:pt x="3034368" y="2755036"/>
                </a:lnTo>
                <a:lnTo>
                  <a:pt x="3036174" y="2760454"/>
                </a:lnTo>
                <a:lnTo>
                  <a:pt x="3039786" y="2765873"/>
                </a:lnTo>
                <a:lnTo>
                  <a:pt x="3037980" y="2773098"/>
                </a:lnTo>
                <a:lnTo>
                  <a:pt x="3032562" y="2774904"/>
                </a:lnTo>
                <a:lnTo>
                  <a:pt x="3003832" y="2791131"/>
                </a:lnTo>
                <a:lnTo>
                  <a:pt x="2974764" y="2807189"/>
                </a:lnTo>
                <a:lnTo>
                  <a:pt x="2945696" y="2822908"/>
                </a:lnTo>
                <a:lnTo>
                  <a:pt x="2916967" y="2838120"/>
                </a:lnTo>
                <a:close/>
              </a:path>
              <a:path w="3453765" h="3046095">
                <a:moveTo>
                  <a:pt x="1020487" y="2778516"/>
                </a:moveTo>
                <a:lnTo>
                  <a:pt x="1013262" y="2778516"/>
                </a:lnTo>
                <a:lnTo>
                  <a:pt x="1011456" y="2776710"/>
                </a:lnTo>
                <a:lnTo>
                  <a:pt x="983037" y="2760116"/>
                </a:lnTo>
                <a:lnTo>
                  <a:pt x="954787" y="2742844"/>
                </a:lnTo>
                <a:lnTo>
                  <a:pt x="926876" y="2724895"/>
                </a:lnTo>
                <a:lnTo>
                  <a:pt x="899473" y="2706269"/>
                </a:lnTo>
                <a:lnTo>
                  <a:pt x="894054" y="2702657"/>
                </a:lnTo>
                <a:lnTo>
                  <a:pt x="892248" y="2695432"/>
                </a:lnTo>
                <a:lnTo>
                  <a:pt x="895861" y="2691820"/>
                </a:lnTo>
                <a:lnTo>
                  <a:pt x="899473" y="2686401"/>
                </a:lnTo>
                <a:lnTo>
                  <a:pt x="906698" y="2684595"/>
                </a:lnTo>
                <a:lnTo>
                  <a:pt x="910310" y="2688208"/>
                </a:lnTo>
                <a:lnTo>
                  <a:pt x="937685" y="2705790"/>
                </a:lnTo>
                <a:lnTo>
                  <a:pt x="965398" y="2723202"/>
                </a:lnTo>
                <a:lnTo>
                  <a:pt x="993112" y="2740276"/>
                </a:lnTo>
                <a:lnTo>
                  <a:pt x="1020487" y="2756842"/>
                </a:lnTo>
                <a:lnTo>
                  <a:pt x="1025905" y="2760454"/>
                </a:lnTo>
                <a:lnTo>
                  <a:pt x="1027711" y="2765873"/>
                </a:lnTo>
                <a:lnTo>
                  <a:pt x="1024099" y="2771291"/>
                </a:lnTo>
                <a:lnTo>
                  <a:pt x="1024099" y="2776710"/>
                </a:lnTo>
                <a:lnTo>
                  <a:pt x="1020487" y="2778516"/>
                </a:lnTo>
                <a:close/>
              </a:path>
              <a:path w="3453765" h="3046095">
                <a:moveTo>
                  <a:pt x="3137320" y="2708075"/>
                </a:moveTo>
                <a:lnTo>
                  <a:pt x="3131901" y="2708075"/>
                </a:lnTo>
                <a:lnTo>
                  <a:pt x="3128289" y="2706269"/>
                </a:lnTo>
                <a:lnTo>
                  <a:pt x="3126483" y="2702657"/>
                </a:lnTo>
                <a:lnTo>
                  <a:pt x="3122870" y="2697238"/>
                </a:lnTo>
                <a:lnTo>
                  <a:pt x="3124677" y="2690014"/>
                </a:lnTo>
                <a:lnTo>
                  <a:pt x="3130095" y="2688208"/>
                </a:lnTo>
                <a:lnTo>
                  <a:pt x="3157159" y="2670005"/>
                </a:lnTo>
                <a:lnTo>
                  <a:pt x="3184054" y="2650955"/>
                </a:lnTo>
                <a:lnTo>
                  <a:pt x="3236659" y="2612348"/>
                </a:lnTo>
                <a:lnTo>
                  <a:pt x="3242078" y="2608736"/>
                </a:lnTo>
                <a:lnTo>
                  <a:pt x="3247496" y="2608736"/>
                </a:lnTo>
                <a:lnTo>
                  <a:pt x="3254721" y="2619573"/>
                </a:lnTo>
                <a:lnTo>
                  <a:pt x="3254721" y="2624992"/>
                </a:lnTo>
                <a:lnTo>
                  <a:pt x="3249302" y="2628604"/>
                </a:lnTo>
                <a:lnTo>
                  <a:pt x="3223254" y="2648613"/>
                </a:lnTo>
                <a:lnTo>
                  <a:pt x="3196698" y="2668114"/>
                </a:lnTo>
                <a:lnTo>
                  <a:pt x="3169803" y="2687276"/>
                </a:lnTo>
                <a:lnTo>
                  <a:pt x="3142738" y="2706269"/>
                </a:lnTo>
                <a:lnTo>
                  <a:pt x="3140932" y="2706269"/>
                </a:lnTo>
                <a:lnTo>
                  <a:pt x="3137320" y="2708075"/>
                </a:lnTo>
                <a:close/>
              </a:path>
              <a:path w="3453765" h="3046095">
                <a:moveTo>
                  <a:pt x="801940" y="2632216"/>
                </a:moveTo>
                <a:lnTo>
                  <a:pt x="792909" y="2632216"/>
                </a:lnTo>
                <a:lnTo>
                  <a:pt x="791103" y="2630410"/>
                </a:lnTo>
                <a:lnTo>
                  <a:pt x="739627" y="2589545"/>
                </a:lnTo>
                <a:lnTo>
                  <a:pt x="713889" y="2568690"/>
                </a:lnTo>
                <a:lnTo>
                  <a:pt x="688151" y="2547326"/>
                </a:lnTo>
                <a:lnTo>
                  <a:pt x="682732" y="2543714"/>
                </a:lnTo>
                <a:lnTo>
                  <a:pt x="682732" y="2536489"/>
                </a:lnTo>
                <a:lnTo>
                  <a:pt x="689957" y="2525652"/>
                </a:lnTo>
                <a:lnTo>
                  <a:pt x="697182" y="2525652"/>
                </a:lnTo>
                <a:lnTo>
                  <a:pt x="702600" y="2529264"/>
                </a:lnTo>
                <a:lnTo>
                  <a:pt x="727294" y="2550628"/>
                </a:lnTo>
                <a:lnTo>
                  <a:pt x="752496" y="2571484"/>
                </a:lnTo>
                <a:lnTo>
                  <a:pt x="778036" y="2592001"/>
                </a:lnTo>
                <a:lnTo>
                  <a:pt x="803746" y="2612348"/>
                </a:lnTo>
                <a:lnTo>
                  <a:pt x="809164" y="2615961"/>
                </a:lnTo>
                <a:lnTo>
                  <a:pt x="809164" y="2623185"/>
                </a:lnTo>
                <a:lnTo>
                  <a:pt x="805552" y="2626798"/>
                </a:lnTo>
                <a:lnTo>
                  <a:pt x="805552" y="2630410"/>
                </a:lnTo>
                <a:lnTo>
                  <a:pt x="801940" y="2632216"/>
                </a:lnTo>
                <a:close/>
              </a:path>
              <a:path w="3453765" h="3046095">
                <a:moveTo>
                  <a:pt x="3348642" y="2547326"/>
                </a:moveTo>
                <a:lnTo>
                  <a:pt x="3341417" y="2547326"/>
                </a:lnTo>
                <a:lnTo>
                  <a:pt x="3339611" y="2545520"/>
                </a:lnTo>
                <a:lnTo>
                  <a:pt x="3335999" y="2543714"/>
                </a:lnTo>
                <a:lnTo>
                  <a:pt x="3332386" y="2538295"/>
                </a:lnTo>
                <a:lnTo>
                  <a:pt x="3332386" y="2532877"/>
                </a:lnTo>
                <a:lnTo>
                  <a:pt x="3337805" y="2527458"/>
                </a:lnTo>
                <a:lnTo>
                  <a:pt x="3362160" y="2505756"/>
                </a:lnTo>
                <a:lnTo>
                  <a:pt x="3386346" y="2483884"/>
                </a:lnTo>
                <a:lnTo>
                  <a:pt x="3410193" y="2461674"/>
                </a:lnTo>
                <a:lnTo>
                  <a:pt x="3433532" y="2438956"/>
                </a:lnTo>
                <a:lnTo>
                  <a:pt x="3437144" y="2435344"/>
                </a:lnTo>
                <a:lnTo>
                  <a:pt x="3444369" y="2435344"/>
                </a:lnTo>
                <a:lnTo>
                  <a:pt x="3449787" y="2438956"/>
                </a:lnTo>
                <a:lnTo>
                  <a:pt x="3453400" y="2442568"/>
                </a:lnTo>
                <a:lnTo>
                  <a:pt x="3453400" y="2449793"/>
                </a:lnTo>
                <a:lnTo>
                  <a:pt x="3426448" y="2478212"/>
                </a:lnTo>
                <a:lnTo>
                  <a:pt x="3378415" y="2523536"/>
                </a:lnTo>
                <a:lnTo>
                  <a:pt x="3354060" y="2545520"/>
                </a:lnTo>
                <a:lnTo>
                  <a:pt x="3348642" y="2547326"/>
                </a:lnTo>
                <a:close/>
              </a:path>
              <a:path w="3453765" h="3046095">
                <a:moveTo>
                  <a:pt x="603261" y="2458824"/>
                </a:moveTo>
                <a:lnTo>
                  <a:pt x="597842" y="2458824"/>
                </a:lnTo>
                <a:lnTo>
                  <a:pt x="594230" y="2455211"/>
                </a:lnTo>
                <a:lnTo>
                  <a:pt x="548398" y="2408025"/>
                </a:lnTo>
                <a:lnTo>
                  <a:pt x="503921" y="2359484"/>
                </a:lnTo>
                <a:lnTo>
                  <a:pt x="500309" y="2354066"/>
                </a:lnTo>
                <a:lnTo>
                  <a:pt x="500309" y="2348647"/>
                </a:lnTo>
                <a:lnTo>
                  <a:pt x="505728" y="2343229"/>
                </a:lnTo>
                <a:lnTo>
                  <a:pt x="511146" y="2339616"/>
                </a:lnTo>
                <a:lnTo>
                  <a:pt x="516565" y="2339616"/>
                </a:lnTo>
                <a:lnTo>
                  <a:pt x="521983" y="2345035"/>
                </a:lnTo>
                <a:lnTo>
                  <a:pt x="543968" y="2369390"/>
                </a:lnTo>
                <a:lnTo>
                  <a:pt x="566460" y="2393576"/>
                </a:lnTo>
                <a:lnTo>
                  <a:pt x="589291" y="2417423"/>
                </a:lnTo>
                <a:lnTo>
                  <a:pt x="612292" y="2440762"/>
                </a:lnTo>
                <a:lnTo>
                  <a:pt x="615904" y="2444374"/>
                </a:lnTo>
                <a:lnTo>
                  <a:pt x="615904" y="2451599"/>
                </a:lnTo>
                <a:lnTo>
                  <a:pt x="612292" y="2457018"/>
                </a:lnTo>
                <a:lnTo>
                  <a:pt x="606873" y="2457018"/>
                </a:lnTo>
                <a:lnTo>
                  <a:pt x="603261" y="2458824"/>
                </a:lnTo>
                <a:close/>
              </a:path>
              <a:path w="3453765" h="3046095">
                <a:moveTo>
                  <a:pt x="429868" y="2261951"/>
                </a:moveTo>
                <a:lnTo>
                  <a:pt x="424450" y="2261951"/>
                </a:lnTo>
                <a:lnTo>
                  <a:pt x="420838" y="2260145"/>
                </a:lnTo>
                <a:lnTo>
                  <a:pt x="379521" y="2205734"/>
                </a:lnTo>
                <a:lnTo>
                  <a:pt x="341366" y="2151775"/>
                </a:lnTo>
                <a:lnTo>
                  <a:pt x="337754" y="2146356"/>
                </a:lnTo>
                <a:lnTo>
                  <a:pt x="339560" y="2139131"/>
                </a:lnTo>
                <a:lnTo>
                  <a:pt x="344978" y="2137325"/>
                </a:lnTo>
                <a:lnTo>
                  <a:pt x="350397" y="2133713"/>
                </a:lnTo>
                <a:lnTo>
                  <a:pt x="357621" y="2135519"/>
                </a:lnTo>
                <a:lnTo>
                  <a:pt x="359428" y="2140938"/>
                </a:lnTo>
                <a:lnTo>
                  <a:pt x="377630" y="2168002"/>
                </a:lnTo>
                <a:lnTo>
                  <a:pt x="396680" y="2194897"/>
                </a:lnTo>
                <a:lnTo>
                  <a:pt x="416068" y="2221453"/>
                </a:lnTo>
                <a:lnTo>
                  <a:pt x="435287" y="2247502"/>
                </a:lnTo>
                <a:lnTo>
                  <a:pt x="438899" y="2252920"/>
                </a:lnTo>
                <a:lnTo>
                  <a:pt x="438899" y="2258339"/>
                </a:lnTo>
                <a:lnTo>
                  <a:pt x="436190" y="2260145"/>
                </a:lnTo>
                <a:lnTo>
                  <a:pt x="431675" y="2260145"/>
                </a:lnTo>
                <a:lnTo>
                  <a:pt x="429868" y="2261951"/>
                </a:lnTo>
                <a:close/>
              </a:path>
              <a:path w="3453765" h="3046095">
                <a:moveTo>
                  <a:pt x="433481" y="2261951"/>
                </a:moveTo>
                <a:lnTo>
                  <a:pt x="431675" y="2260145"/>
                </a:lnTo>
                <a:lnTo>
                  <a:pt x="436190" y="2260145"/>
                </a:lnTo>
                <a:lnTo>
                  <a:pt x="433481" y="2261951"/>
                </a:lnTo>
                <a:close/>
              </a:path>
              <a:path w="3453765" h="3046095">
                <a:moveTo>
                  <a:pt x="287181" y="2043404"/>
                </a:moveTo>
                <a:lnTo>
                  <a:pt x="278150" y="2043404"/>
                </a:lnTo>
                <a:lnTo>
                  <a:pt x="274538" y="2041598"/>
                </a:lnTo>
                <a:lnTo>
                  <a:pt x="272731" y="2037986"/>
                </a:lnTo>
                <a:lnTo>
                  <a:pt x="256504" y="2009256"/>
                </a:lnTo>
                <a:lnTo>
                  <a:pt x="240446" y="1980188"/>
                </a:lnTo>
                <a:lnTo>
                  <a:pt x="224727" y="1951120"/>
                </a:lnTo>
                <a:lnTo>
                  <a:pt x="209515" y="1922391"/>
                </a:lnTo>
                <a:lnTo>
                  <a:pt x="207709" y="1916972"/>
                </a:lnTo>
                <a:lnTo>
                  <a:pt x="209515" y="1909748"/>
                </a:lnTo>
                <a:lnTo>
                  <a:pt x="220352" y="1906135"/>
                </a:lnTo>
                <a:lnTo>
                  <a:pt x="227577" y="1907941"/>
                </a:lnTo>
                <a:lnTo>
                  <a:pt x="229383" y="1913360"/>
                </a:lnTo>
                <a:lnTo>
                  <a:pt x="259411" y="1971157"/>
                </a:lnTo>
                <a:lnTo>
                  <a:pt x="274848" y="2000225"/>
                </a:lnTo>
                <a:lnTo>
                  <a:pt x="290793" y="2028955"/>
                </a:lnTo>
                <a:lnTo>
                  <a:pt x="294405" y="2034373"/>
                </a:lnTo>
                <a:lnTo>
                  <a:pt x="292599" y="2041598"/>
                </a:lnTo>
                <a:lnTo>
                  <a:pt x="287181" y="2043404"/>
                </a:lnTo>
                <a:close/>
              </a:path>
              <a:path w="3453765" h="3046095">
                <a:moveTo>
                  <a:pt x="169780" y="1808602"/>
                </a:moveTo>
                <a:lnTo>
                  <a:pt x="160749" y="1808602"/>
                </a:lnTo>
                <a:lnTo>
                  <a:pt x="155330" y="1806796"/>
                </a:lnTo>
                <a:lnTo>
                  <a:pt x="153524" y="1801377"/>
                </a:lnTo>
                <a:lnTo>
                  <a:pt x="141361" y="1771265"/>
                </a:lnTo>
                <a:lnTo>
                  <a:pt x="129367" y="1740645"/>
                </a:lnTo>
                <a:lnTo>
                  <a:pt x="117711" y="1709686"/>
                </a:lnTo>
                <a:lnTo>
                  <a:pt x="106564" y="1678558"/>
                </a:lnTo>
                <a:lnTo>
                  <a:pt x="104757" y="1673139"/>
                </a:lnTo>
                <a:lnTo>
                  <a:pt x="108370" y="1665914"/>
                </a:lnTo>
                <a:lnTo>
                  <a:pt x="119207" y="1662302"/>
                </a:lnTo>
                <a:lnTo>
                  <a:pt x="126432" y="1665914"/>
                </a:lnTo>
                <a:lnTo>
                  <a:pt x="128238" y="1671333"/>
                </a:lnTo>
                <a:lnTo>
                  <a:pt x="139131" y="1702207"/>
                </a:lnTo>
                <a:lnTo>
                  <a:pt x="150363" y="1732743"/>
                </a:lnTo>
                <a:lnTo>
                  <a:pt x="162273" y="1763278"/>
                </a:lnTo>
                <a:lnTo>
                  <a:pt x="175198" y="1794153"/>
                </a:lnTo>
                <a:lnTo>
                  <a:pt x="177004" y="1799571"/>
                </a:lnTo>
                <a:lnTo>
                  <a:pt x="175198" y="1806796"/>
                </a:lnTo>
                <a:lnTo>
                  <a:pt x="169780" y="1808602"/>
                </a:lnTo>
                <a:close/>
              </a:path>
              <a:path w="3453765" h="3046095">
                <a:moveTo>
                  <a:pt x="86696" y="1559350"/>
                </a:moveTo>
                <a:lnTo>
                  <a:pt x="74053" y="1559350"/>
                </a:lnTo>
                <a:lnTo>
                  <a:pt x="70440" y="1555738"/>
                </a:lnTo>
                <a:lnTo>
                  <a:pt x="52604" y="1488684"/>
                </a:lnTo>
                <a:lnTo>
                  <a:pt x="37929" y="1423887"/>
                </a:lnTo>
                <a:lnTo>
                  <a:pt x="36123" y="1418469"/>
                </a:lnTo>
                <a:lnTo>
                  <a:pt x="39735" y="1413050"/>
                </a:lnTo>
                <a:lnTo>
                  <a:pt x="46960" y="1411244"/>
                </a:lnTo>
                <a:lnTo>
                  <a:pt x="52378" y="1409438"/>
                </a:lnTo>
                <a:lnTo>
                  <a:pt x="57797" y="1413050"/>
                </a:lnTo>
                <a:lnTo>
                  <a:pt x="59603" y="1420275"/>
                </a:lnTo>
                <a:lnTo>
                  <a:pt x="66405" y="1452476"/>
                </a:lnTo>
                <a:lnTo>
                  <a:pt x="73375" y="1484168"/>
                </a:lnTo>
                <a:lnTo>
                  <a:pt x="80685" y="1515522"/>
                </a:lnTo>
                <a:lnTo>
                  <a:pt x="88502" y="1546707"/>
                </a:lnTo>
                <a:lnTo>
                  <a:pt x="90308" y="1552126"/>
                </a:lnTo>
                <a:lnTo>
                  <a:pt x="86696" y="1559350"/>
                </a:lnTo>
                <a:close/>
              </a:path>
              <a:path w="3453765" h="3046095">
                <a:moveTo>
                  <a:pt x="28898" y="1302874"/>
                </a:moveTo>
                <a:lnTo>
                  <a:pt x="23480" y="1302874"/>
                </a:lnTo>
                <a:lnTo>
                  <a:pt x="18061" y="1299262"/>
                </a:lnTo>
                <a:lnTo>
                  <a:pt x="18061" y="1293843"/>
                </a:lnTo>
                <a:lnTo>
                  <a:pt x="14054" y="1261050"/>
                </a:lnTo>
                <a:lnTo>
                  <a:pt x="10385" y="1227918"/>
                </a:lnTo>
                <a:lnTo>
                  <a:pt x="7377" y="1194504"/>
                </a:lnTo>
                <a:lnTo>
                  <a:pt x="5418" y="1161992"/>
                </a:lnTo>
                <a:lnTo>
                  <a:pt x="5418" y="1156574"/>
                </a:lnTo>
                <a:lnTo>
                  <a:pt x="9030" y="1151155"/>
                </a:lnTo>
                <a:lnTo>
                  <a:pt x="21674" y="1151155"/>
                </a:lnTo>
                <a:lnTo>
                  <a:pt x="27092" y="1154768"/>
                </a:lnTo>
                <a:lnTo>
                  <a:pt x="27092" y="1161992"/>
                </a:lnTo>
                <a:lnTo>
                  <a:pt x="29855" y="1194786"/>
                </a:lnTo>
                <a:lnTo>
                  <a:pt x="32827" y="1227918"/>
                </a:lnTo>
                <a:lnTo>
                  <a:pt x="35982" y="1259526"/>
                </a:lnTo>
                <a:lnTo>
                  <a:pt x="39735" y="1292037"/>
                </a:lnTo>
                <a:lnTo>
                  <a:pt x="39735" y="1295649"/>
                </a:lnTo>
                <a:lnTo>
                  <a:pt x="36123" y="1301068"/>
                </a:lnTo>
                <a:lnTo>
                  <a:pt x="28898" y="1302874"/>
                </a:lnTo>
                <a:close/>
              </a:path>
              <a:path w="3453765" h="3046095">
                <a:moveTo>
                  <a:pt x="18061" y="1040979"/>
                </a:moveTo>
                <a:lnTo>
                  <a:pt x="5418" y="1040979"/>
                </a:lnTo>
                <a:lnTo>
                  <a:pt x="0" y="1035560"/>
                </a:lnTo>
                <a:lnTo>
                  <a:pt x="310" y="995825"/>
                </a:lnTo>
                <a:lnTo>
                  <a:pt x="2328" y="929758"/>
                </a:lnTo>
                <a:lnTo>
                  <a:pt x="3612" y="898291"/>
                </a:lnTo>
                <a:lnTo>
                  <a:pt x="3612" y="892873"/>
                </a:lnTo>
                <a:lnTo>
                  <a:pt x="9030" y="887454"/>
                </a:lnTo>
                <a:lnTo>
                  <a:pt x="19867" y="887454"/>
                </a:lnTo>
                <a:lnTo>
                  <a:pt x="25286" y="892873"/>
                </a:lnTo>
                <a:lnTo>
                  <a:pt x="25286" y="898291"/>
                </a:lnTo>
                <a:lnTo>
                  <a:pt x="23922" y="930803"/>
                </a:lnTo>
                <a:lnTo>
                  <a:pt x="22802" y="961733"/>
                </a:lnTo>
                <a:lnTo>
                  <a:pt x="21984" y="994047"/>
                </a:lnTo>
                <a:lnTo>
                  <a:pt x="21674" y="1026530"/>
                </a:lnTo>
                <a:lnTo>
                  <a:pt x="21674" y="1035560"/>
                </a:lnTo>
                <a:lnTo>
                  <a:pt x="18061" y="1040979"/>
                </a:lnTo>
                <a:close/>
              </a:path>
              <a:path w="3453765" h="3046095">
                <a:moveTo>
                  <a:pt x="34317" y="779084"/>
                </a:moveTo>
                <a:lnTo>
                  <a:pt x="21674" y="779084"/>
                </a:lnTo>
                <a:lnTo>
                  <a:pt x="18061" y="773666"/>
                </a:lnTo>
                <a:lnTo>
                  <a:pt x="18061" y="766441"/>
                </a:lnTo>
                <a:lnTo>
                  <a:pt x="22464" y="733930"/>
                </a:lnTo>
                <a:lnTo>
                  <a:pt x="33301" y="668908"/>
                </a:lnTo>
                <a:lnTo>
                  <a:pt x="41541" y="630978"/>
                </a:lnTo>
                <a:lnTo>
                  <a:pt x="46960" y="627366"/>
                </a:lnTo>
                <a:lnTo>
                  <a:pt x="52378" y="627366"/>
                </a:lnTo>
                <a:lnTo>
                  <a:pt x="57797" y="629172"/>
                </a:lnTo>
                <a:lnTo>
                  <a:pt x="61409" y="634590"/>
                </a:lnTo>
                <a:lnTo>
                  <a:pt x="61409" y="640009"/>
                </a:lnTo>
                <a:lnTo>
                  <a:pt x="54975" y="672492"/>
                </a:lnTo>
                <a:lnTo>
                  <a:pt x="49218" y="704805"/>
                </a:lnTo>
                <a:lnTo>
                  <a:pt x="44138" y="736780"/>
                </a:lnTo>
                <a:lnTo>
                  <a:pt x="39735" y="768247"/>
                </a:lnTo>
                <a:lnTo>
                  <a:pt x="37929" y="773666"/>
                </a:lnTo>
                <a:lnTo>
                  <a:pt x="34317" y="779084"/>
                </a:lnTo>
                <a:close/>
              </a:path>
              <a:path w="3453765" h="3046095">
                <a:moveTo>
                  <a:pt x="83083" y="520802"/>
                </a:moveTo>
                <a:lnTo>
                  <a:pt x="75859" y="520802"/>
                </a:lnTo>
                <a:lnTo>
                  <a:pt x="70440" y="518995"/>
                </a:lnTo>
                <a:lnTo>
                  <a:pt x="66828" y="513577"/>
                </a:lnTo>
                <a:lnTo>
                  <a:pt x="68634" y="506352"/>
                </a:lnTo>
                <a:lnTo>
                  <a:pt x="86244" y="443136"/>
                </a:lnTo>
                <a:lnTo>
                  <a:pt x="108370" y="374502"/>
                </a:lnTo>
                <a:lnTo>
                  <a:pt x="113788" y="370889"/>
                </a:lnTo>
                <a:lnTo>
                  <a:pt x="121013" y="374502"/>
                </a:lnTo>
                <a:lnTo>
                  <a:pt x="126432" y="376308"/>
                </a:lnTo>
                <a:lnTo>
                  <a:pt x="130044" y="381726"/>
                </a:lnTo>
                <a:lnTo>
                  <a:pt x="128238" y="388951"/>
                </a:lnTo>
                <a:lnTo>
                  <a:pt x="117739" y="420107"/>
                </a:lnTo>
                <a:lnTo>
                  <a:pt x="107918" y="451264"/>
                </a:lnTo>
                <a:lnTo>
                  <a:pt x="98775" y="482420"/>
                </a:lnTo>
                <a:lnTo>
                  <a:pt x="90308" y="513577"/>
                </a:lnTo>
                <a:lnTo>
                  <a:pt x="88502" y="517189"/>
                </a:lnTo>
                <a:lnTo>
                  <a:pt x="83083" y="520802"/>
                </a:lnTo>
                <a:close/>
              </a:path>
              <a:path w="3453765" h="3046095">
                <a:moveTo>
                  <a:pt x="167973" y="271550"/>
                </a:moveTo>
                <a:lnTo>
                  <a:pt x="158943" y="271550"/>
                </a:lnTo>
                <a:lnTo>
                  <a:pt x="153524" y="269744"/>
                </a:lnTo>
                <a:lnTo>
                  <a:pt x="149912" y="262519"/>
                </a:lnTo>
                <a:lnTo>
                  <a:pt x="153524" y="257100"/>
                </a:lnTo>
                <a:lnTo>
                  <a:pt x="166054" y="227016"/>
                </a:lnTo>
                <a:lnTo>
                  <a:pt x="179262" y="196594"/>
                </a:lnTo>
                <a:lnTo>
                  <a:pt x="193147" y="166171"/>
                </a:lnTo>
                <a:lnTo>
                  <a:pt x="207709" y="136087"/>
                </a:lnTo>
                <a:lnTo>
                  <a:pt x="209515" y="130668"/>
                </a:lnTo>
                <a:lnTo>
                  <a:pt x="216740" y="128862"/>
                </a:lnTo>
                <a:lnTo>
                  <a:pt x="227577" y="132475"/>
                </a:lnTo>
                <a:lnTo>
                  <a:pt x="229383" y="139699"/>
                </a:lnTo>
                <a:lnTo>
                  <a:pt x="227577" y="145118"/>
                </a:lnTo>
                <a:lnTo>
                  <a:pt x="213015" y="174920"/>
                </a:lnTo>
                <a:lnTo>
                  <a:pt x="199130" y="204721"/>
                </a:lnTo>
                <a:lnTo>
                  <a:pt x="185922" y="234523"/>
                </a:lnTo>
                <a:lnTo>
                  <a:pt x="173392" y="264325"/>
                </a:lnTo>
                <a:lnTo>
                  <a:pt x="171586" y="269744"/>
                </a:lnTo>
                <a:lnTo>
                  <a:pt x="167973" y="271550"/>
                </a:lnTo>
                <a:close/>
              </a:path>
              <a:path w="3453765" h="3046095">
                <a:moveTo>
                  <a:pt x="283568" y="34941"/>
                </a:moveTo>
                <a:lnTo>
                  <a:pt x="274538" y="34941"/>
                </a:lnTo>
                <a:lnTo>
                  <a:pt x="272731" y="33135"/>
                </a:lnTo>
                <a:lnTo>
                  <a:pt x="267313" y="29523"/>
                </a:lnTo>
                <a:lnTo>
                  <a:pt x="265507" y="24104"/>
                </a:lnTo>
                <a:lnTo>
                  <a:pt x="269119" y="18686"/>
                </a:lnTo>
                <a:lnTo>
                  <a:pt x="280030" y="0"/>
                </a:lnTo>
                <a:lnTo>
                  <a:pt x="306220" y="0"/>
                </a:lnTo>
                <a:lnTo>
                  <a:pt x="305553" y="1104"/>
                </a:lnTo>
                <a:lnTo>
                  <a:pt x="288987" y="29523"/>
                </a:lnTo>
                <a:lnTo>
                  <a:pt x="287181" y="33135"/>
                </a:lnTo>
                <a:lnTo>
                  <a:pt x="283568" y="34941"/>
                </a:lnTo>
                <a:close/>
              </a:path>
            </a:pathLst>
          </a:custGeom>
          <a:solidFill>
            <a:srgbClr val="000000">
              <a:alpha val="68629"/>
            </a:srgbClr>
          </a:solidFill>
        </p:spPr>
        <p:txBody>
          <a:bodyPr wrap="square" lIns="0" tIns="0" rIns="0" bIns="0" rtlCol="0"/>
          <a:lstStyle/>
          <a:p>
            <a:endParaRPr dirty="0"/>
          </a:p>
        </p:txBody>
      </p:sp>
      <p:sp>
        <p:nvSpPr>
          <p:cNvPr id="12" name="object 12"/>
          <p:cNvSpPr txBox="1"/>
          <p:nvPr/>
        </p:nvSpPr>
        <p:spPr>
          <a:xfrm>
            <a:off x="2288482" y="1926305"/>
            <a:ext cx="9293918" cy="8158131"/>
          </a:xfrm>
          <a:prstGeom prst="rect">
            <a:avLst/>
          </a:prstGeom>
        </p:spPr>
        <p:txBody>
          <a:bodyPr vert="horz" wrap="square" lIns="0" tIns="109220" rIns="0" bIns="0" rtlCol="0">
            <a:spAutoFit/>
          </a:bodyPr>
          <a:lstStyle/>
          <a:p>
            <a:pPr marL="342900" lvl="0" indent="-342900">
              <a:lnSpc>
                <a:spcPct val="107000"/>
              </a:lnSpc>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Format revision</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Decoding of fields</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Calculated and derived values</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Splitting of single fields</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Merging of information</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Character set conversion</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Unit of measurement conversion</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Date/Time conversion</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Summarization</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Key restructuring</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4000" dirty="0">
                <a:effectLst/>
                <a:latin typeface="Arial" panose="020B0604020202020204" pitchFamily="34" charset="0"/>
                <a:ea typeface="Calibri" panose="020F0502020204030204" pitchFamily="34" charset="0"/>
                <a:cs typeface="Arial" panose="020B0604020202020204" pitchFamily="34" charset="0"/>
              </a:rPr>
              <a:t>Duplication</a:t>
            </a:r>
            <a:endParaRPr lang="en-SG" sz="4000" dirty="0">
              <a:effectLst/>
              <a:latin typeface="Arial" panose="020B0604020202020204" pitchFamily="34" charset="0"/>
              <a:ea typeface="Calibri" panose="020F0502020204030204" pitchFamily="34" charset="0"/>
              <a:cs typeface="Arial" panose="020B0604020202020204" pitchFamily="34" charset="0"/>
            </a:endParaRPr>
          </a:p>
          <a:p>
            <a:pPr marL="1959610">
              <a:lnSpc>
                <a:spcPct val="100000"/>
              </a:lnSpc>
              <a:spcBef>
                <a:spcPts val="860"/>
              </a:spcBef>
              <a:buSzPct val="97368"/>
              <a:tabLst>
                <a:tab pos="2090420" algn="l"/>
              </a:tabLst>
            </a:pPr>
            <a:endParaRPr sz="3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33389" y="2476515"/>
            <a:ext cx="17449800" cy="7810500"/>
          </a:xfrm>
          <a:custGeom>
            <a:avLst/>
            <a:gdLst/>
            <a:ahLst/>
            <a:cxnLst/>
            <a:rect l="l" t="t" r="r" b="b"/>
            <a:pathLst>
              <a:path w="7658100" h="5248909">
                <a:moveTo>
                  <a:pt x="7658074" y="0"/>
                </a:moveTo>
                <a:lnTo>
                  <a:pt x="7491069" y="0"/>
                </a:lnTo>
                <a:lnTo>
                  <a:pt x="7491069" y="163906"/>
                </a:lnTo>
                <a:lnTo>
                  <a:pt x="7491069" y="5080990"/>
                </a:lnTo>
                <a:lnTo>
                  <a:pt x="163537" y="5080990"/>
                </a:lnTo>
                <a:lnTo>
                  <a:pt x="163537" y="163906"/>
                </a:lnTo>
                <a:lnTo>
                  <a:pt x="7491069" y="163906"/>
                </a:lnTo>
                <a:lnTo>
                  <a:pt x="7491069" y="0"/>
                </a:lnTo>
                <a:lnTo>
                  <a:pt x="0" y="0"/>
                </a:lnTo>
                <a:lnTo>
                  <a:pt x="0" y="163906"/>
                </a:lnTo>
                <a:lnTo>
                  <a:pt x="0" y="5080990"/>
                </a:lnTo>
                <a:lnTo>
                  <a:pt x="0" y="5248707"/>
                </a:lnTo>
                <a:lnTo>
                  <a:pt x="7658074" y="5248707"/>
                </a:lnTo>
                <a:lnTo>
                  <a:pt x="7658074" y="5081092"/>
                </a:lnTo>
                <a:lnTo>
                  <a:pt x="7658074" y="163906"/>
                </a:lnTo>
                <a:lnTo>
                  <a:pt x="7658074" y="163677"/>
                </a:lnTo>
                <a:lnTo>
                  <a:pt x="7658074" y="0"/>
                </a:lnTo>
                <a:close/>
              </a:path>
            </a:pathLst>
          </a:custGeom>
          <a:solidFill>
            <a:srgbClr val="000000"/>
          </a:solidFill>
        </p:spPr>
        <p:txBody>
          <a:bodyPr wrap="square" lIns="0" tIns="0" rIns="0" bIns="0" rtlCol="0"/>
          <a:lstStyle/>
          <a:p>
            <a:endParaRPr dirty="0"/>
          </a:p>
        </p:txBody>
      </p:sp>
      <p:sp>
        <p:nvSpPr>
          <p:cNvPr id="6" name="object 6"/>
          <p:cNvSpPr txBox="1">
            <a:spLocks noGrp="1"/>
          </p:cNvSpPr>
          <p:nvPr>
            <p:ph type="title"/>
          </p:nvPr>
        </p:nvSpPr>
        <p:spPr>
          <a:xfrm>
            <a:off x="4352614" y="996950"/>
            <a:ext cx="8150225" cy="1397000"/>
          </a:xfrm>
          <a:prstGeom prst="rect">
            <a:avLst/>
          </a:prstGeom>
        </p:spPr>
        <p:txBody>
          <a:bodyPr vert="horz" wrap="square" lIns="0" tIns="12700" rIns="0" bIns="0" rtlCol="0">
            <a:spAutoFit/>
          </a:bodyPr>
          <a:lstStyle/>
          <a:p>
            <a:pPr marL="12700">
              <a:lnSpc>
                <a:spcPct val="100000"/>
              </a:lnSpc>
              <a:spcBef>
                <a:spcPts val="100"/>
              </a:spcBef>
            </a:pPr>
            <a:r>
              <a:rPr sz="9000" spc="-5" dirty="0"/>
              <a:t>DATA</a:t>
            </a:r>
            <a:r>
              <a:rPr sz="9000" spc="-245" dirty="0"/>
              <a:t> </a:t>
            </a:r>
            <a:r>
              <a:rPr sz="9000" spc="690" dirty="0"/>
              <a:t>MINING</a:t>
            </a:r>
            <a:endParaRPr sz="9000" dirty="0"/>
          </a:p>
        </p:txBody>
      </p:sp>
      <p:sp>
        <p:nvSpPr>
          <p:cNvPr id="7" name="object 7"/>
          <p:cNvSpPr txBox="1"/>
          <p:nvPr/>
        </p:nvSpPr>
        <p:spPr>
          <a:xfrm>
            <a:off x="1143000" y="2628900"/>
            <a:ext cx="16535400" cy="7270580"/>
          </a:xfrm>
          <a:prstGeom prst="rect">
            <a:avLst/>
          </a:prstGeom>
        </p:spPr>
        <p:txBody>
          <a:bodyPr vert="horz" wrap="square" lIns="0" tIns="199390" rIns="0" bIns="0" rtlCol="0">
            <a:spAutoFit/>
          </a:bodyPr>
          <a:lstStyle/>
          <a:p>
            <a:pPr marL="509270" marR="45085">
              <a:lnSpc>
                <a:spcPct val="116300"/>
              </a:lnSpc>
              <a:spcBef>
                <a:spcPts val="1570"/>
              </a:spcBef>
            </a:pPr>
            <a:r>
              <a:rPr sz="4400" spc="-70" dirty="0">
                <a:latin typeface="Arial" panose="020B0604020202020204" pitchFamily="34" charset="0"/>
                <a:cs typeface="Arial" panose="020B0604020202020204" pitchFamily="34" charset="0"/>
              </a:rPr>
              <a:t>Data mining </a:t>
            </a:r>
            <a:r>
              <a:rPr sz="4400" spc="-190" dirty="0">
                <a:latin typeface="Arial" panose="020B0604020202020204" pitchFamily="34" charset="0"/>
                <a:cs typeface="Arial" panose="020B0604020202020204" pitchFamily="34" charset="0"/>
              </a:rPr>
              <a:t>is </a:t>
            </a:r>
            <a:r>
              <a:rPr sz="4400" spc="-110" dirty="0">
                <a:latin typeface="Arial" panose="020B0604020202020204" pitchFamily="34" charset="0"/>
                <a:cs typeface="Arial" panose="020B0604020202020204" pitchFamily="34" charset="0"/>
              </a:rPr>
              <a:t>the </a:t>
            </a:r>
            <a:r>
              <a:rPr sz="4400" spc="-114" dirty="0">
                <a:latin typeface="Arial" panose="020B0604020202020204" pitchFamily="34" charset="0"/>
                <a:cs typeface="Arial" panose="020B0604020202020204" pitchFamily="34" charset="0"/>
              </a:rPr>
              <a:t>process </a:t>
            </a:r>
            <a:r>
              <a:rPr sz="4400" spc="-95" dirty="0">
                <a:latin typeface="Arial" panose="020B0604020202020204" pitchFamily="34" charset="0"/>
                <a:cs typeface="Arial" panose="020B0604020202020204" pitchFamily="34" charset="0"/>
              </a:rPr>
              <a:t>of </a:t>
            </a:r>
            <a:r>
              <a:rPr sz="4400" spc="-75" dirty="0">
                <a:latin typeface="Arial" panose="020B0604020202020204" pitchFamily="34" charset="0"/>
                <a:cs typeface="Arial" panose="020B0604020202020204" pitchFamily="34" charset="0"/>
              </a:rPr>
              <a:t>understanding  </a:t>
            </a:r>
            <a:r>
              <a:rPr sz="4400" spc="-30" dirty="0">
                <a:latin typeface="Arial" panose="020B0604020202020204" pitchFamily="34" charset="0"/>
                <a:cs typeface="Arial" panose="020B0604020202020204" pitchFamily="34" charset="0"/>
              </a:rPr>
              <a:t>data </a:t>
            </a:r>
            <a:r>
              <a:rPr sz="4400" spc="-80" dirty="0">
                <a:latin typeface="Arial" panose="020B0604020202020204" pitchFamily="34" charset="0"/>
                <a:cs typeface="Arial" panose="020B0604020202020204" pitchFamily="34" charset="0"/>
              </a:rPr>
              <a:t>through </a:t>
            </a:r>
            <a:r>
              <a:rPr sz="4400" spc="-85" dirty="0">
                <a:latin typeface="Arial" panose="020B0604020202020204" pitchFamily="34" charset="0"/>
                <a:cs typeface="Arial" panose="020B0604020202020204" pitchFamily="34" charset="0"/>
              </a:rPr>
              <a:t>cleaning </a:t>
            </a:r>
            <a:r>
              <a:rPr sz="4400" spc="-135" dirty="0">
                <a:latin typeface="Arial" panose="020B0604020202020204" pitchFamily="34" charset="0"/>
                <a:cs typeface="Arial" panose="020B0604020202020204" pitchFamily="34" charset="0"/>
              </a:rPr>
              <a:t>raw </a:t>
            </a:r>
            <a:r>
              <a:rPr sz="4400" spc="-80" dirty="0">
                <a:latin typeface="Arial" panose="020B0604020202020204" pitchFamily="34" charset="0"/>
                <a:cs typeface="Arial" panose="020B0604020202020204" pitchFamily="34" charset="0"/>
              </a:rPr>
              <a:t>data, </a:t>
            </a:r>
            <a:r>
              <a:rPr sz="4400" spc="-85" dirty="0">
                <a:latin typeface="Arial" panose="020B0604020202020204" pitchFamily="34" charset="0"/>
                <a:cs typeface="Arial" panose="020B0604020202020204" pitchFamily="34" charset="0"/>
              </a:rPr>
              <a:t>finding</a:t>
            </a:r>
            <a:r>
              <a:rPr sz="4400" spc="-440" dirty="0">
                <a:latin typeface="Arial" panose="020B0604020202020204" pitchFamily="34" charset="0"/>
                <a:cs typeface="Arial" panose="020B0604020202020204" pitchFamily="34" charset="0"/>
              </a:rPr>
              <a:t> </a:t>
            </a:r>
            <a:r>
              <a:rPr sz="4400" spc="-125" dirty="0">
                <a:latin typeface="Arial" panose="020B0604020202020204" pitchFamily="34" charset="0"/>
                <a:cs typeface="Arial" panose="020B0604020202020204" pitchFamily="34" charset="0"/>
              </a:rPr>
              <a:t>patterns,  </a:t>
            </a:r>
            <a:r>
              <a:rPr sz="4400" spc="-95" dirty="0">
                <a:latin typeface="Arial" panose="020B0604020202020204" pitchFamily="34" charset="0"/>
                <a:cs typeface="Arial" panose="020B0604020202020204" pitchFamily="34" charset="0"/>
              </a:rPr>
              <a:t>creating </a:t>
            </a:r>
            <a:r>
              <a:rPr sz="4400" spc="-105" dirty="0">
                <a:latin typeface="Arial" panose="020B0604020202020204" pitchFamily="34" charset="0"/>
                <a:cs typeface="Arial" panose="020B0604020202020204" pitchFamily="34" charset="0"/>
              </a:rPr>
              <a:t>models, </a:t>
            </a:r>
            <a:r>
              <a:rPr sz="4400" spc="-5" dirty="0">
                <a:latin typeface="Arial" panose="020B0604020202020204" pitchFamily="34" charset="0"/>
                <a:cs typeface="Arial" panose="020B0604020202020204" pitchFamily="34" charset="0"/>
              </a:rPr>
              <a:t>and </a:t>
            </a:r>
            <a:r>
              <a:rPr sz="4400" spc="-125" dirty="0">
                <a:latin typeface="Arial" panose="020B0604020202020204" pitchFamily="34" charset="0"/>
                <a:cs typeface="Arial" panose="020B0604020202020204" pitchFamily="34" charset="0"/>
              </a:rPr>
              <a:t>testing </a:t>
            </a:r>
            <a:r>
              <a:rPr sz="4400" spc="-114" dirty="0">
                <a:latin typeface="Arial" panose="020B0604020202020204" pitchFamily="34" charset="0"/>
                <a:cs typeface="Arial" panose="020B0604020202020204" pitchFamily="34" charset="0"/>
              </a:rPr>
              <a:t>those </a:t>
            </a:r>
            <a:r>
              <a:rPr sz="4400" spc="-105" dirty="0">
                <a:latin typeface="Arial" panose="020B0604020202020204" pitchFamily="34" charset="0"/>
                <a:cs typeface="Arial" panose="020B0604020202020204" pitchFamily="34" charset="0"/>
              </a:rPr>
              <a:t>models. </a:t>
            </a:r>
            <a:r>
              <a:rPr sz="4400" spc="-240" dirty="0">
                <a:latin typeface="Arial" panose="020B0604020202020204" pitchFamily="34" charset="0"/>
                <a:cs typeface="Arial" panose="020B0604020202020204" pitchFamily="34" charset="0"/>
              </a:rPr>
              <a:t>It  </a:t>
            </a:r>
            <a:r>
              <a:rPr sz="4400" spc="-114" dirty="0">
                <a:latin typeface="Arial" panose="020B0604020202020204" pitchFamily="34" charset="0"/>
                <a:cs typeface="Arial" panose="020B0604020202020204" pitchFamily="34" charset="0"/>
              </a:rPr>
              <a:t>includes </a:t>
            </a:r>
            <a:r>
              <a:rPr sz="4400" spc="-170" dirty="0">
                <a:latin typeface="Arial" panose="020B0604020202020204" pitchFamily="34" charset="0"/>
                <a:cs typeface="Arial" panose="020B0604020202020204" pitchFamily="34" charset="0"/>
              </a:rPr>
              <a:t>statistics, </a:t>
            </a:r>
            <a:r>
              <a:rPr sz="4400" spc="-65" dirty="0">
                <a:latin typeface="Arial" panose="020B0604020202020204" pitchFamily="34" charset="0"/>
                <a:cs typeface="Arial" panose="020B0604020202020204" pitchFamily="34" charset="0"/>
              </a:rPr>
              <a:t>machine </a:t>
            </a:r>
            <a:r>
              <a:rPr sz="4400" spc="-114" dirty="0">
                <a:latin typeface="Arial" panose="020B0604020202020204" pitchFamily="34" charset="0"/>
                <a:cs typeface="Arial" panose="020B0604020202020204" pitchFamily="34" charset="0"/>
              </a:rPr>
              <a:t>learning, </a:t>
            </a:r>
            <a:r>
              <a:rPr sz="4400" spc="-5" dirty="0">
                <a:latin typeface="Arial" panose="020B0604020202020204" pitchFamily="34" charset="0"/>
                <a:cs typeface="Arial" panose="020B0604020202020204" pitchFamily="34" charset="0"/>
              </a:rPr>
              <a:t>and  </a:t>
            </a:r>
            <a:r>
              <a:rPr sz="4400" spc="-45" dirty="0">
                <a:latin typeface="Arial" panose="020B0604020202020204" pitchFamily="34" charset="0"/>
                <a:cs typeface="Arial" panose="020B0604020202020204" pitchFamily="34" charset="0"/>
              </a:rPr>
              <a:t>database</a:t>
            </a:r>
            <a:r>
              <a:rPr sz="4400" spc="-150" dirty="0">
                <a:latin typeface="Arial" panose="020B0604020202020204" pitchFamily="34" charset="0"/>
                <a:cs typeface="Arial" panose="020B0604020202020204" pitchFamily="34" charset="0"/>
              </a:rPr>
              <a:t> </a:t>
            </a:r>
            <a:r>
              <a:rPr sz="4400" spc="-145" dirty="0">
                <a:latin typeface="Arial" panose="020B0604020202020204" pitchFamily="34" charset="0"/>
                <a:cs typeface="Arial" panose="020B0604020202020204" pitchFamily="34" charset="0"/>
              </a:rPr>
              <a:t>systems.</a:t>
            </a:r>
            <a:endParaRPr sz="4400" dirty="0">
              <a:latin typeface="Arial" panose="020B0604020202020204" pitchFamily="34" charset="0"/>
              <a:cs typeface="Arial" panose="020B0604020202020204" pitchFamily="34" charset="0"/>
            </a:endParaRPr>
          </a:p>
          <a:p>
            <a:pPr marL="509270" marR="302260">
              <a:lnSpc>
                <a:spcPct val="116300"/>
              </a:lnSpc>
            </a:pPr>
            <a:endParaRPr lang="en-US" sz="4400" spc="-70" dirty="0">
              <a:latin typeface="Arial" panose="020B0604020202020204" pitchFamily="34" charset="0"/>
              <a:cs typeface="Arial" panose="020B0604020202020204" pitchFamily="34" charset="0"/>
            </a:endParaRPr>
          </a:p>
          <a:p>
            <a:pPr marL="509270" marR="302260">
              <a:lnSpc>
                <a:spcPct val="116300"/>
              </a:lnSpc>
            </a:pPr>
            <a:r>
              <a:rPr sz="4400" spc="-70" dirty="0">
                <a:latin typeface="Arial" panose="020B0604020202020204" pitchFamily="34" charset="0"/>
                <a:cs typeface="Arial" panose="020B0604020202020204" pitchFamily="34" charset="0"/>
              </a:rPr>
              <a:t>Data mining </a:t>
            </a:r>
            <a:r>
              <a:rPr sz="4400" spc="-190" dirty="0">
                <a:latin typeface="Arial" panose="020B0604020202020204" pitchFamily="34" charset="0"/>
                <a:cs typeface="Arial" panose="020B0604020202020204" pitchFamily="34" charset="0"/>
              </a:rPr>
              <a:t>is </a:t>
            </a:r>
            <a:r>
              <a:rPr sz="4400" spc="-20" dirty="0">
                <a:latin typeface="Arial" panose="020B0604020202020204" pitchFamily="34" charset="0"/>
                <a:cs typeface="Arial" panose="020B0604020202020204" pitchFamily="34" charset="0"/>
              </a:rPr>
              <a:t>an </a:t>
            </a:r>
            <a:r>
              <a:rPr sz="4400" spc="-120" dirty="0">
                <a:latin typeface="Arial" panose="020B0604020202020204" pitchFamily="34" charset="0"/>
                <a:cs typeface="Arial" panose="020B0604020202020204" pitchFamily="34" charset="0"/>
              </a:rPr>
              <a:t>interdisciplinary </a:t>
            </a:r>
            <a:r>
              <a:rPr sz="4400" spc="-105" dirty="0">
                <a:latin typeface="Arial" panose="020B0604020202020204" pitchFamily="34" charset="0"/>
                <a:cs typeface="Arial" panose="020B0604020202020204" pitchFamily="34" charset="0"/>
              </a:rPr>
              <a:t>subfield </a:t>
            </a:r>
            <a:r>
              <a:rPr sz="4400" spc="-95" dirty="0">
                <a:latin typeface="Arial" panose="020B0604020202020204" pitchFamily="34" charset="0"/>
                <a:cs typeface="Arial" panose="020B0604020202020204" pitchFamily="34" charset="0"/>
              </a:rPr>
              <a:t>of  </a:t>
            </a:r>
            <a:r>
              <a:rPr sz="4400" spc="-75" dirty="0">
                <a:latin typeface="Arial" panose="020B0604020202020204" pitchFamily="34" charset="0"/>
                <a:cs typeface="Arial" panose="020B0604020202020204" pitchFamily="34" charset="0"/>
              </a:rPr>
              <a:t>computer </a:t>
            </a:r>
            <a:r>
              <a:rPr sz="4400" spc="-130" dirty="0">
                <a:latin typeface="Arial" panose="020B0604020202020204" pitchFamily="34" charset="0"/>
                <a:cs typeface="Arial" panose="020B0604020202020204" pitchFamily="34" charset="0"/>
              </a:rPr>
              <a:t>science </a:t>
            </a:r>
            <a:r>
              <a:rPr sz="4400" spc="-5" dirty="0">
                <a:latin typeface="Arial" panose="020B0604020202020204" pitchFamily="34" charset="0"/>
                <a:cs typeface="Arial" panose="020B0604020202020204" pitchFamily="34" charset="0"/>
              </a:rPr>
              <a:t>and </a:t>
            </a:r>
            <a:r>
              <a:rPr sz="4400" spc="-160" dirty="0">
                <a:latin typeface="Arial" panose="020B0604020202020204" pitchFamily="34" charset="0"/>
                <a:cs typeface="Arial" panose="020B0604020202020204" pitchFamily="34" charset="0"/>
              </a:rPr>
              <a:t>statistics </a:t>
            </a:r>
            <a:r>
              <a:rPr sz="4400" spc="-170" dirty="0">
                <a:latin typeface="Arial" panose="020B0604020202020204" pitchFamily="34" charset="0"/>
                <a:cs typeface="Arial" panose="020B0604020202020204" pitchFamily="34" charset="0"/>
              </a:rPr>
              <a:t>with </a:t>
            </a:r>
            <a:r>
              <a:rPr sz="4400" spc="-20" dirty="0">
                <a:latin typeface="Arial" panose="020B0604020202020204" pitchFamily="34" charset="0"/>
                <a:cs typeface="Arial" panose="020B0604020202020204" pitchFamily="34" charset="0"/>
              </a:rPr>
              <a:t>an </a:t>
            </a:r>
            <a:r>
              <a:rPr sz="4400" spc="-110" dirty="0">
                <a:latin typeface="Arial" panose="020B0604020202020204" pitchFamily="34" charset="0"/>
                <a:cs typeface="Arial" panose="020B0604020202020204" pitchFamily="34" charset="0"/>
              </a:rPr>
              <a:t>overall  </a:t>
            </a:r>
            <a:r>
              <a:rPr sz="4400" spc="-50" dirty="0">
                <a:latin typeface="Arial" panose="020B0604020202020204" pitchFamily="34" charset="0"/>
                <a:cs typeface="Arial" panose="020B0604020202020204" pitchFamily="34" charset="0"/>
              </a:rPr>
              <a:t>goal </a:t>
            </a:r>
            <a:r>
              <a:rPr sz="4400" spc="-114" dirty="0">
                <a:latin typeface="Arial" panose="020B0604020202020204" pitchFamily="34" charset="0"/>
                <a:cs typeface="Arial" panose="020B0604020202020204" pitchFamily="34" charset="0"/>
              </a:rPr>
              <a:t>to </a:t>
            </a:r>
            <a:r>
              <a:rPr sz="4400" spc="-160" dirty="0">
                <a:latin typeface="Arial" panose="020B0604020202020204" pitchFamily="34" charset="0"/>
                <a:cs typeface="Arial" panose="020B0604020202020204" pitchFamily="34" charset="0"/>
              </a:rPr>
              <a:t>extract </a:t>
            </a:r>
            <a:r>
              <a:rPr sz="4400" spc="-90" dirty="0">
                <a:latin typeface="Arial" panose="020B0604020202020204" pitchFamily="34" charset="0"/>
                <a:cs typeface="Arial" panose="020B0604020202020204" pitchFamily="34" charset="0"/>
              </a:rPr>
              <a:t>information </a:t>
            </a:r>
            <a:r>
              <a:rPr sz="4400" spc="-110" dirty="0">
                <a:latin typeface="Arial" panose="020B0604020202020204" pitchFamily="34" charset="0"/>
                <a:cs typeface="Arial" panose="020B0604020202020204" pitchFamily="34" charset="0"/>
              </a:rPr>
              <a:t>(with </a:t>
            </a:r>
            <a:r>
              <a:rPr sz="4400" spc="-130" dirty="0">
                <a:latin typeface="Arial" panose="020B0604020202020204" pitchFamily="34" charset="0"/>
                <a:cs typeface="Arial" panose="020B0604020202020204" pitchFamily="34" charset="0"/>
              </a:rPr>
              <a:t>intelligent  </a:t>
            </a:r>
            <a:r>
              <a:rPr sz="4400" spc="-45" dirty="0">
                <a:latin typeface="Arial" panose="020B0604020202020204" pitchFamily="34" charset="0"/>
                <a:cs typeface="Arial" panose="020B0604020202020204" pitchFamily="34" charset="0"/>
              </a:rPr>
              <a:t>methods) </a:t>
            </a:r>
            <a:r>
              <a:rPr sz="4400" spc="-70" dirty="0">
                <a:latin typeface="Arial" panose="020B0604020202020204" pitchFamily="34" charset="0"/>
                <a:cs typeface="Arial" panose="020B0604020202020204" pitchFamily="34" charset="0"/>
              </a:rPr>
              <a:t>from </a:t>
            </a:r>
            <a:r>
              <a:rPr sz="4400" spc="25" dirty="0">
                <a:latin typeface="Arial" panose="020B0604020202020204" pitchFamily="34" charset="0"/>
                <a:cs typeface="Arial" panose="020B0604020202020204" pitchFamily="34" charset="0"/>
              </a:rPr>
              <a:t>a </a:t>
            </a:r>
            <a:r>
              <a:rPr sz="4400" spc="-30" dirty="0">
                <a:latin typeface="Arial" panose="020B0604020202020204" pitchFamily="34" charset="0"/>
                <a:cs typeface="Arial" panose="020B0604020202020204" pitchFamily="34" charset="0"/>
              </a:rPr>
              <a:t>data </a:t>
            </a:r>
            <a:r>
              <a:rPr sz="4400" spc="-155" dirty="0">
                <a:latin typeface="Arial" panose="020B0604020202020204" pitchFamily="34" charset="0"/>
                <a:cs typeface="Arial" panose="020B0604020202020204" pitchFamily="34" charset="0"/>
              </a:rPr>
              <a:t>set </a:t>
            </a:r>
            <a:r>
              <a:rPr sz="4400" spc="-5" dirty="0">
                <a:latin typeface="Arial" panose="020B0604020202020204" pitchFamily="34" charset="0"/>
                <a:cs typeface="Arial" panose="020B0604020202020204" pitchFamily="34" charset="0"/>
              </a:rPr>
              <a:t>and </a:t>
            </a:r>
            <a:r>
              <a:rPr sz="4400" spc="-95" dirty="0">
                <a:latin typeface="Arial" panose="020B0604020202020204" pitchFamily="34" charset="0"/>
                <a:cs typeface="Arial" panose="020B0604020202020204" pitchFamily="34" charset="0"/>
              </a:rPr>
              <a:t>transform </a:t>
            </a:r>
            <a:r>
              <a:rPr sz="4400" spc="-110" dirty="0">
                <a:latin typeface="Arial" panose="020B0604020202020204" pitchFamily="34" charset="0"/>
                <a:cs typeface="Arial" panose="020B0604020202020204" pitchFamily="34" charset="0"/>
              </a:rPr>
              <a:t>the  </a:t>
            </a:r>
            <a:r>
              <a:rPr sz="4400" spc="-90" dirty="0">
                <a:latin typeface="Arial" panose="020B0604020202020204" pitchFamily="34" charset="0"/>
                <a:cs typeface="Arial" panose="020B0604020202020204" pitchFamily="34" charset="0"/>
              </a:rPr>
              <a:t>information </a:t>
            </a:r>
            <a:r>
              <a:rPr sz="4400" spc="-120" dirty="0">
                <a:latin typeface="Arial" panose="020B0604020202020204" pitchFamily="34" charset="0"/>
                <a:cs typeface="Arial" panose="020B0604020202020204" pitchFamily="34" charset="0"/>
              </a:rPr>
              <a:t>into </a:t>
            </a:r>
            <a:r>
              <a:rPr sz="4400" spc="25" dirty="0">
                <a:latin typeface="Arial" panose="020B0604020202020204" pitchFamily="34" charset="0"/>
                <a:cs typeface="Arial" panose="020B0604020202020204" pitchFamily="34" charset="0"/>
              </a:rPr>
              <a:t>a </a:t>
            </a:r>
            <a:r>
              <a:rPr sz="4400" spc="-90" dirty="0">
                <a:latin typeface="Arial" panose="020B0604020202020204" pitchFamily="34" charset="0"/>
                <a:cs typeface="Arial" panose="020B0604020202020204" pitchFamily="34" charset="0"/>
              </a:rPr>
              <a:t>comprehensible </a:t>
            </a:r>
            <a:r>
              <a:rPr sz="4400" spc="-135" dirty="0">
                <a:latin typeface="Arial" panose="020B0604020202020204" pitchFamily="34" charset="0"/>
                <a:cs typeface="Arial" panose="020B0604020202020204" pitchFamily="34" charset="0"/>
              </a:rPr>
              <a:t>structure</a:t>
            </a:r>
            <a:r>
              <a:rPr sz="4400" spc="-420" dirty="0">
                <a:latin typeface="Arial" panose="020B0604020202020204" pitchFamily="34" charset="0"/>
                <a:cs typeface="Arial" panose="020B0604020202020204" pitchFamily="34" charset="0"/>
              </a:rPr>
              <a:t> </a:t>
            </a:r>
            <a:r>
              <a:rPr sz="4400" spc="-114" dirty="0">
                <a:latin typeface="Arial" panose="020B0604020202020204" pitchFamily="34" charset="0"/>
                <a:cs typeface="Arial" panose="020B0604020202020204" pitchFamily="34" charset="0"/>
              </a:rPr>
              <a:t>for  </a:t>
            </a:r>
            <a:r>
              <a:rPr sz="4400" spc="-120" dirty="0">
                <a:latin typeface="Arial" panose="020B0604020202020204" pitchFamily="34" charset="0"/>
                <a:cs typeface="Arial" panose="020B0604020202020204" pitchFamily="34" charset="0"/>
              </a:rPr>
              <a:t>further</a:t>
            </a:r>
            <a:r>
              <a:rPr sz="4400" spc="-150" dirty="0">
                <a:latin typeface="Arial" panose="020B0604020202020204" pitchFamily="34" charset="0"/>
                <a:cs typeface="Arial" panose="020B0604020202020204" pitchFamily="34" charset="0"/>
              </a:rPr>
              <a:t> </a:t>
            </a:r>
            <a:r>
              <a:rPr sz="4400" spc="-155" dirty="0">
                <a:latin typeface="Arial" panose="020B0604020202020204" pitchFamily="34" charset="0"/>
                <a:cs typeface="Arial" panose="020B0604020202020204" pitchFamily="34" charset="0"/>
              </a:rPr>
              <a:t>use.</a:t>
            </a:r>
            <a:endParaRPr sz="4400"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TotalTime>
  <Words>825</Words>
  <Application>Microsoft Office PowerPoint</Application>
  <PresentationFormat>Custom</PresentationFormat>
  <Paragraphs>144</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BUSINESS ANALYTICS</vt:lpstr>
      <vt:lpstr> INTRODUCTION</vt:lpstr>
      <vt:lpstr>Data Warehousing</vt:lpstr>
      <vt:lpstr>ETL Processing</vt:lpstr>
      <vt:lpstr>Types of Data Extraction</vt:lpstr>
      <vt:lpstr>ETL Issues</vt:lpstr>
      <vt:lpstr>Complexity of required  transformations</vt:lpstr>
      <vt:lpstr>Major Transformation Types</vt:lpstr>
      <vt:lpstr>DATA MINING</vt:lpstr>
      <vt:lpstr>PowerPoint Presentation</vt:lpstr>
      <vt:lpstr>PowerPoint Presentation</vt:lpstr>
      <vt:lpstr>Use of Data Mining</vt:lpstr>
      <vt:lpstr>Use of Data Mining</vt:lpstr>
      <vt:lpstr>PowerPoint Presentation</vt:lpstr>
      <vt:lpstr>Aim of data data mining </vt:lpstr>
      <vt:lpstr>How does Data Mining Differ from Other Approaches? </vt:lpstr>
      <vt:lpstr>Benefits of Data mining</vt:lpstr>
      <vt:lpstr>Key Data Mining  Concepts/Process</vt:lpstr>
      <vt:lpstr>Data Science vs Data Mining   Finding hidden patterns/relationships from a dataset is simply known as data mining.   Using that extracted information form a dataset in a decision making process is called data science. </vt:lpstr>
      <vt:lpstr>Example  Data Mining: Finding which snacks are bought more often in super store. Data Science: Putting those snacks at the most accessible shelf in the superstore </vt:lpstr>
      <vt:lpstr>DATA MINING IS NOT  Data warehousing  Ad Hoc Query / Reporting  Online Analytical Processing (OLAP)  Software Agents   </vt:lpstr>
      <vt:lpstr>WHAT CAN DATA MINING DO?</vt:lpstr>
      <vt:lpstr>WHAT CAN DATA MINING DO?</vt:lpstr>
      <vt:lpstr>WHAT CAN DATA MINING DO?</vt:lpstr>
      <vt:lpstr>WHAT CAN DATA MINING DO?</vt:lpstr>
      <vt:lpstr>WHAT CAN DATA MINING DO?</vt:lpstr>
      <vt:lpstr>Data Mining  in Business  The increase in the use of  data-mining techniques in  business has been caused  largely by three events   The explosion in the amount of data being produced and electronically tracked.  The ability to electronically warehouse these data.  The affordability of computer power to analyze the data. </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ANALYTICS</dc:title>
  <dc:creator>javeria shykh</dc:creator>
  <cp:lastModifiedBy>Unknown User</cp:lastModifiedBy>
  <cp:revision>24</cp:revision>
  <dcterms:created xsi:type="dcterms:W3CDTF">2022-05-19T09:38:24Z</dcterms:created>
  <dcterms:modified xsi:type="dcterms:W3CDTF">2022-06-18T05:27:21Z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2022-05-19T00:00:00Z</vt:filetime>
  </property>
</Properties>
</file>